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User\Desktop\&#1051;&#1080;&#1089;&#1090;%20Microsoft%20Office%20Excel.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User\Desktop\&#1051;&#1080;&#1089;&#1090;%20Microsoft%20Office%20Excel.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val>
            <c:numRef>
              <c:f>Лист1!$A$2:$D$2</c:f>
              <c:numCache>
                <c:formatCode>General</c:formatCode>
                <c:ptCount val="4"/>
                <c:pt idx="0">
                  <c:v>8</c:v>
                </c:pt>
                <c:pt idx="1">
                  <c:v>3</c:v>
                </c:pt>
                <c:pt idx="2">
                  <c:v>5</c:v>
                </c:pt>
                <c:pt idx="3">
                  <c:v>8</c:v>
                </c:pt>
              </c:numCache>
            </c:numRef>
          </c:val>
        </c:ser>
        <c:dLbls>
          <c:showLegendKey val="0"/>
          <c:showVal val="0"/>
          <c:showCatName val="0"/>
          <c:showSerName val="0"/>
          <c:showPercent val="0"/>
          <c:showBubbleSize val="0"/>
          <c:showLeaderLines val="1"/>
        </c:dLbls>
        <c:firstSliceAng val="0"/>
      </c:pieChart>
    </c:plotArea>
    <c:legend>
      <c:legendPos val="r"/>
      <c:layout/>
      <c:overlay val="0"/>
      <c:txPr>
        <a:bodyPr/>
        <a:lstStyle/>
        <a:p>
          <a:pPr rtl="0">
            <a:defRPr/>
          </a:pPr>
          <a:endParaRPr lang="ru-RU"/>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val>
            <c:numRef>
              <c:f>Лист1!$A$2:$D$2</c:f>
              <c:numCache>
                <c:formatCode>General</c:formatCode>
                <c:ptCount val="4"/>
                <c:pt idx="0">
                  <c:v>8</c:v>
                </c:pt>
                <c:pt idx="1">
                  <c:v>3</c:v>
                </c:pt>
                <c:pt idx="2">
                  <c:v>5</c:v>
                </c:pt>
                <c:pt idx="3">
                  <c:v>8</c:v>
                </c:pt>
              </c:numCache>
            </c:numRef>
          </c:val>
        </c:ser>
        <c:dLbls>
          <c:showLegendKey val="0"/>
          <c:showVal val="0"/>
          <c:showCatName val="0"/>
          <c:showSerName val="0"/>
          <c:showPercent val="0"/>
          <c:showBubbleSize val="0"/>
          <c:showLeaderLines val="1"/>
        </c:dLbls>
        <c:firstSliceAng val="0"/>
      </c:pieChart>
    </c:plotArea>
    <c:legend>
      <c:legendPos val="r"/>
      <c:layout/>
      <c:overlay val="0"/>
      <c:txPr>
        <a:bodyPr/>
        <a:lstStyle/>
        <a:p>
          <a:pPr rtl="0">
            <a:defRPr/>
          </a:pPr>
          <a:endParaRPr lang="ru-RU"/>
        </a:p>
      </c:txPr>
    </c:legend>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07.01.2019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07.01.2019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07.01.2019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07.01.2019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07.01.2019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07.01.2019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07.01.2019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07.01.2019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ipe dir="d"/>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hyperlink" Target="http://www.fipi.ru/"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250706"/>
          </a:xfrm>
        </p:spPr>
        <p:txBody>
          <a:bodyPr>
            <a:normAutofit/>
          </a:bodyPr>
          <a:lstStyle/>
          <a:p>
            <a:r>
              <a:rPr lang="ru-RU" sz="6000" b="1" dirty="0" smtClean="0">
                <a:solidFill>
                  <a:srgbClr val="FF0000"/>
                </a:solidFill>
                <a:latin typeface="Times New Roman" pitchFamily="18" charset="0"/>
                <a:cs typeface="Times New Roman" pitchFamily="18" charset="0"/>
              </a:rPr>
              <a:t>Подготовка к ГИА по информатике </a:t>
            </a:r>
            <a:br>
              <a:rPr lang="ru-RU" sz="6000" b="1" dirty="0" smtClean="0">
                <a:solidFill>
                  <a:srgbClr val="FF0000"/>
                </a:solidFill>
                <a:latin typeface="Times New Roman" pitchFamily="18" charset="0"/>
                <a:cs typeface="Times New Roman" pitchFamily="18" charset="0"/>
              </a:rPr>
            </a:br>
            <a:r>
              <a:rPr lang="ru-RU" sz="6000" b="1" dirty="0" smtClean="0">
                <a:solidFill>
                  <a:srgbClr val="FF0000"/>
                </a:solidFill>
                <a:latin typeface="Times New Roman" pitchFamily="18" charset="0"/>
                <a:cs typeface="Times New Roman" pitchFamily="18" charset="0"/>
              </a:rPr>
              <a:t>9 класс</a:t>
            </a:r>
            <a:r>
              <a:rPr lang="ru-RU" sz="2800" b="1" dirty="0" smtClean="0">
                <a:solidFill>
                  <a:srgbClr val="FF0000"/>
                </a:solidFill>
              </a:rPr>
              <a:t/>
            </a:r>
            <a:br>
              <a:rPr lang="ru-RU" sz="2800" b="1" dirty="0" smtClean="0">
                <a:solidFill>
                  <a:srgbClr val="FF0000"/>
                </a:solidFill>
              </a:rPr>
            </a:br>
            <a:r>
              <a:rPr lang="ru-RU" sz="2800" b="1" dirty="0" smtClean="0"/>
              <a:t/>
            </a:r>
            <a:br>
              <a:rPr lang="ru-RU" sz="2800" b="1" dirty="0" smtClean="0"/>
            </a:br>
            <a:r>
              <a:rPr lang="ru-RU" sz="2800" b="1" dirty="0" smtClean="0"/>
              <a:t/>
            </a:r>
            <a:br>
              <a:rPr lang="ru-RU" sz="2800" b="1" dirty="0" smtClean="0"/>
            </a:br>
            <a:r>
              <a:rPr lang="ru-RU" sz="2800" b="1" dirty="0" smtClean="0"/>
              <a:t/>
            </a:r>
            <a:br>
              <a:rPr lang="ru-RU" sz="2800" b="1" dirty="0" smtClean="0"/>
            </a:br>
            <a:r>
              <a:rPr lang="ru-RU" sz="2800" b="1" dirty="0" smtClean="0"/>
              <a:t/>
            </a:r>
            <a:br>
              <a:rPr lang="ru-RU" sz="2800" b="1" dirty="0" smtClean="0"/>
            </a:br>
            <a:r>
              <a:rPr lang="ru-RU" sz="2800" b="1" dirty="0" smtClean="0"/>
              <a:t/>
            </a:r>
            <a:br>
              <a:rPr lang="ru-RU" sz="2800" b="1" dirty="0" smtClean="0"/>
            </a:br>
            <a:r>
              <a:rPr lang="ru-RU" sz="2800" b="1" dirty="0" smtClean="0"/>
              <a:t/>
            </a:r>
            <a:br>
              <a:rPr lang="ru-RU" sz="2800" b="1" dirty="0" smtClean="0"/>
            </a:br>
            <a:endParaRPr lang="en-US" sz="2800" b="1" dirty="0">
              <a:solidFill>
                <a:srgbClr val="002060"/>
              </a:solidFill>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34682"/>
          </a:xfrm>
        </p:spPr>
        <p:txBody>
          <a:bodyPr>
            <a:normAutofit fontScale="90000"/>
          </a:bodyPr>
          <a:lstStyle/>
          <a:p>
            <a:r>
              <a:rPr lang="ru-RU" sz="1600" dirty="0" smtClean="0"/>
              <a:t>Чертёжнику был дан для исполнения следующий алгоритм:</a:t>
            </a:r>
            <a:br>
              <a:rPr lang="ru-RU" sz="1600" dirty="0" smtClean="0"/>
            </a:br>
            <a:r>
              <a:rPr lang="ru-RU" sz="1600" dirty="0" smtClean="0"/>
              <a:t>Сместиться на </a:t>
            </a:r>
            <a:r>
              <a:rPr lang="ru-RU" sz="1600" b="1" dirty="0" smtClean="0"/>
              <a:t>(–1, 4)</a:t>
            </a:r>
            <a:br>
              <a:rPr lang="ru-RU" sz="1600" b="1" dirty="0" smtClean="0"/>
            </a:br>
            <a:r>
              <a:rPr lang="ru-RU" sz="1600" dirty="0" smtClean="0"/>
              <a:t>Повтори </a:t>
            </a:r>
            <a:r>
              <a:rPr lang="ru-RU" sz="1600" b="1" dirty="0" smtClean="0"/>
              <a:t>2 раз</a:t>
            </a:r>
            <a:br>
              <a:rPr lang="ru-RU" sz="1600" b="1" dirty="0" smtClean="0"/>
            </a:br>
            <a:r>
              <a:rPr lang="ru-RU" sz="1600" dirty="0" smtClean="0"/>
              <a:t>Сместиться на </a:t>
            </a:r>
            <a:r>
              <a:rPr lang="ru-RU" sz="1600" b="1" dirty="0" smtClean="0"/>
              <a:t>(–3, –4) Сместиться на (4, 5) Сместиться на (0, –2)</a:t>
            </a:r>
            <a:br>
              <a:rPr lang="ru-RU" sz="1600" b="1" dirty="0" smtClean="0"/>
            </a:br>
            <a:r>
              <a:rPr lang="ru-RU" sz="1600" dirty="0" smtClean="0"/>
              <a:t>конец</a:t>
            </a:r>
            <a:br>
              <a:rPr lang="ru-RU" sz="1600" dirty="0" smtClean="0"/>
            </a:br>
            <a:r>
              <a:rPr lang="ru-RU" sz="1600" dirty="0" smtClean="0"/>
              <a:t>Какую команду надо выполнить Чертёжнику, чтобы вернуться в исходную точку,</a:t>
            </a:r>
            <a:br>
              <a:rPr lang="ru-RU" sz="1600" dirty="0" smtClean="0"/>
            </a:br>
            <a:r>
              <a:rPr lang="ru-RU" sz="1600" dirty="0" smtClean="0"/>
              <a:t>из которой он начал движение?</a:t>
            </a:r>
            <a:br>
              <a:rPr lang="ru-RU" sz="1600" dirty="0" smtClean="0"/>
            </a:br>
            <a:r>
              <a:rPr lang="ru-RU" sz="1600" b="1" dirty="0" smtClean="0"/>
              <a:t>1.) Сместиться на (–1, 2)               3) Сместиться на (2, 1)</a:t>
            </a:r>
            <a:br>
              <a:rPr lang="ru-RU" sz="1600" b="1" dirty="0" smtClean="0"/>
            </a:br>
            <a:r>
              <a:rPr lang="ru-RU" sz="1600" b="1" dirty="0" smtClean="0"/>
              <a:t>2) Сместиться на (–1, –2 )               4) Сместиться на (2, –1)</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Пояснение к решению:</a:t>
            </a:r>
            <a:br>
              <a:rPr lang="ru-RU" sz="1600" b="1" dirty="0" smtClean="0"/>
            </a:br>
            <a:r>
              <a:rPr lang="ru-RU" sz="1600" dirty="0" smtClean="0"/>
              <a:t>Начало координат у Чертежника находится в (0,0). Именно с нее начинаем выполнение алгоритма:</a:t>
            </a:r>
            <a:br>
              <a:rPr lang="ru-RU" sz="1600" dirty="0" smtClean="0"/>
            </a:br>
            <a:r>
              <a:rPr lang="ru-RU" sz="1600" dirty="0" smtClean="0"/>
              <a:t>(0,0) =(-1,4)=(-1-3,4-4)=(-4+4,0+5)=(0+0,5-2)=(0-3,3-4)=(-3+4,-1+5)=(1+0,4-2</a:t>
            </a:r>
            <a:r>
              <a:rPr lang="ru-RU" sz="1600" b="1" dirty="0" smtClean="0"/>
              <a:t>)=(1,2)</a:t>
            </a:r>
            <a:br>
              <a:rPr lang="ru-RU" sz="1600" b="1" dirty="0" smtClean="0"/>
            </a:br>
            <a:r>
              <a:rPr lang="ru-RU" sz="1600" dirty="0" smtClean="0"/>
              <a:t>Нам нужно вернуться в исходную точку, следовательно правильным решением будет являться</a:t>
            </a:r>
            <a:br>
              <a:rPr lang="ru-RU" sz="1600" dirty="0" smtClean="0"/>
            </a:br>
            <a:r>
              <a:rPr lang="ru-RU" sz="1600" dirty="0" smtClean="0"/>
              <a:t>противоположные по знаку числа.                </a:t>
            </a:r>
            <a:r>
              <a:rPr lang="ru-RU" sz="1600" b="1" dirty="0" smtClean="0"/>
              <a:t>Ответ: 2</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endParaRPr lang="en-US" sz="1600" dirty="0"/>
          </a:p>
        </p:txBody>
      </p:sp>
      <p:sp>
        <p:nvSpPr>
          <p:cNvPr id="3" name="Восьмиугольник 2"/>
          <p:cNvSpPr/>
          <p:nvPr/>
        </p:nvSpPr>
        <p:spPr>
          <a:xfrm>
            <a:off x="467544" y="620688"/>
            <a:ext cx="576064" cy="504056"/>
          </a:xfrm>
          <a:prstGeom prst="octagon">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ru-RU" sz="1100" dirty="0" smtClean="0"/>
              <a:t>6.1</a:t>
            </a:r>
            <a:endParaRPr lang="en-US" sz="1100" dirty="0"/>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962674"/>
          </a:xfrm>
        </p:spPr>
        <p:txBody>
          <a:bodyPr>
            <a:normAutofit/>
          </a:bodyPr>
          <a:lstStyle/>
          <a:p>
            <a:r>
              <a:rPr lang="ru-RU" sz="1600" dirty="0" smtClean="0"/>
              <a:t>Чертёжнику был дан для исполнения следующий алгоритм:</a:t>
            </a:r>
            <a:br>
              <a:rPr lang="ru-RU" sz="1600" dirty="0" smtClean="0"/>
            </a:br>
            <a:r>
              <a:rPr lang="ru-RU" sz="1600" b="1" dirty="0" smtClean="0"/>
              <a:t/>
            </a:r>
            <a:br>
              <a:rPr lang="ru-RU" sz="1600" b="1" dirty="0" smtClean="0"/>
            </a:br>
            <a:r>
              <a:rPr lang="ru-RU" sz="1600" dirty="0" smtClean="0"/>
              <a:t>Повтори </a:t>
            </a:r>
            <a:r>
              <a:rPr lang="ru-RU" sz="1600" b="1" dirty="0" smtClean="0"/>
              <a:t>3 раз</a:t>
            </a:r>
            <a:br>
              <a:rPr lang="ru-RU" sz="1600" b="1" dirty="0" smtClean="0"/>
            </a:br>
            <a:r>
              <a:rPr lang="ru-RU" sz="1600" dirty="0" smtClean="0"/>
              <a:t>Сместиться на </a:t>
            </a:r>
            <a:r>
              <a:rPr lang="en-US" sz="1600" b="1" dirty="0" smtClean="0"/>
              <a:t>(1, –3) </a:t>
            </a:r>
            <a:r>
              <a:rPr lang="ru-RU" sz="1600" b="1" dirty="0" smtClean="0"/>
              <a:t>Сместиться на </a:t>
            </a:r>
            <a:r>
              <a:rPr lang="en-US" sz="1600" b="1" dirty="0" smtClean="0"/>
              <a:t>(2, 5) </a:t>
            </a:r>
            <a:r>
              <a:rPr lang="ru-RU" sz="1600" b="1" dirty="0" smtClean="0"/>
              <a:t>Сместиться на </a:t>
            </a:r>
            <a:r>
              <a:rPr lang="en-US" sz="1600" b="1" dirty="0" smtClean="0"/>
              <a:t>(–2, –3) </a:t>
            </a:r>
            <a:r>
              <a:rPr lang="ru-RU" sz="1600" b="1" dirty="0" smtClean="0"/>
              <a:t/>
            </a:r>
            <a:br>
              <a:rPr lang="ru-RU" sz="1600" b="1" dirty="0" smtClean="0"/>
            </a:br>
            <a:r>
              <a:rPr lang="ru-RU" sz="1600" dirty="0" smtClean="0"/>
              <a:t>конец</a:t>
            </a:r>
            <a:br>
              <a:rPr lang="ru-RU" sz="1600" dirty="0" smtClean="0"/>
            </a:br>
            <a:r>
              <a:rPr lang="ru-RU" sz="1600" dirty="0" smtClean="0"/>
              <a:t> Сместиться на </a:t>
            </a:r>
            <a:r>
              <a:rPr lang="ru-RU" sz="1600" b="1" dirty="0" smtClean="0"/>
              <a:t>(–1, 4) </a:t>
            </a:r>
            <a:r>
              <a:rPr lang="ru-RU" sz="1600" dirty="0" smtClean="0"/>
              <a:t/>
            </a:r>
            <a:br>
              <a:rPr lang="ru-RU" sz="1600" dirty="0" smtClean="0"/>
            </a:br>
            <a:r>
              <a:rPr lang="ru-RU" sz="1600" dirty="0" smtClean="0"/>
              <a:t>Какую команду надо выполнить Чертёжнику, чтобы вернуться в исходную точку,</a:t>
            </a:r>
            <a:br>
              <a:rPr lang="ru-RU" sz="1600" dirty="0" smtClean="0"/>
            </a:br>
            <a:r>
              <a:rPr lang="ru-RU" sz="1600" dirty="0" smtClean="0"/>
              <a:t>из которой он начал движение?</a:t>
            </a:r>
            <a:br>
              <a:rPr lang="ru-RU" sz="1600" dirty="0" smtClean="0"/>
            </a:br>
            <a:r>
              <a:rPr lang="ru-RU" sz="1600" b="1" dirty="0" smtClean="0"/>
              <a:t>1.) Сместиться на </a:t>
            </a:r>
            <a:r>
              <a:rPr lang="en-US" sz="1600" dirty="0" smtClean="0"/>
              <a:t>(–2, –1) </a:t>
            </a:r>
            <a:r>
              <a:rPr lang="ru-RU" sz="1600" dirty="0" smtClean="0"/>
              <a:t>          </a:t>
            </a:r>
            <a:r>
              <a:rPr lang="ru-RU" sz="1600" b="1" dirty="0" smtClean="0"/>
              <a:t>3) Сместиться на </a:t>
            </a:r>
            <a:r>
              <a:rPr lang="en-US" sz="1600" dirty="0" smtClean="0"/>
              <a:t>(–1, –2) </a:t>
            </a:r>
            <a:r>
              <a:rPr lang="ru-RU" sz="1600" b="1" dirty="0" smtClean="0"/>
              <a:t/>
            </a:r>
            <a:br>
              <a:rPr lang="ru-RU" sz="1600" b="1" dirty="0" smtClean="0"/>
            </a:br>
            <a:r>
              <a:rPr lang="ru-RU" sz="1600" b="1" dirty="0" smtClean="0"/>
              <a:t>2) Сместиться на </a:t>
            </a:r>
            <a:r>
              <a:rPr lang="en-US" sz="1600" dirty="0" smtClean="0"/>
              <a:t>(2, 1) </a:t>
            </a:r>
            <a:r>
              <a:rPr lang="ru-RU" sz="1600" dirty="0" smtClean="0"/>
              <a:t>                </a:t>
            </a:r>
            <a:r>
              <a:rPr lang="ru-RU" sz="1600" b="1" dirty="0" smtClean="0"/>
              <a:t>4) Сместиться на </a:t>
            </a:r>
            <a:r>
              <a:rPr lang="en-US" sz="1600" dirty="0" smtClean="0"/>
              <a:t>(1, 2) </a:t>
            </a: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Ответ: 1</a:t>
            </a:r>
            <a:br>
              <a:rPr lang="ru-RU" sz="1600" b="1" dirty="0" smtClean="0"/>
            </a:br>
            <a:r>
              <a:rPr lang="ru-RU" sz="1600" b="1" dirty="0" smtClean="0"/>
              <a:t/>
            </a:r>
            <a:br>
              <a:rPr lang="ru-RU" sz="1600" b="1" dirty="0" smtClean="0"/>
            </a:br>
            <a:endParaRPr lang="en-US" sz="1600" dirty="0"/>
          </a:p>
        </p:txBody>
      </p:sp>
      <p:sp>
        <p:nvSpPr>
          <p:cNvPr id="3" name="Восьмиугольник 2"/>
          <p:cNvSpPr/>
          <p:nvPr/>
        </p:nvSpPr>
        <p:spPr>
          <a:xfrm>
            <a:off x="467544" y="620688"/>
            <a:ext cx="576064" cy="504056"/>
          </a:xfrm>
          <a:prstGeom prst="octagon">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ru-RU" sz="1100" dirty="0" smtClean="0"/>
              <a:t>6.2</a:t>
            </a:r>
            <a:endParaRPr lang="en-US" sz="1100" dirty="0"/>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06690"/>
          </a:xfrm>
        </p:spPr>
        <p:txBody>
          <a:bodyPr>
            <a:normAutofit/>
          </a:bodyPr>
          <a:lstStyle/>
          <a:p>
            <a:r>
              <a:rPr lang="ru-RU" sz="3200" b="1" i="1" dirty="0" smtClean="0">
                <a:solidFill>
                  <a:srgbClr val="002060"/>
                </a:solidFill>
              </a:rPr>
              <a:t>Литература:</a:t>
            </a:r>
            <a:br>
              <a:rPr lang="ru-RU" sz="3200" b="1" i="1" dirty="0" smtClean="0">
                <a:solidFill>
                  <a:srgbClr val="002060"/>
                </a:solidFill>
              </a:rPr>
            </a:br>
            <a:r>
              <a:rPr lang="ru-RU" sz="2400" b="1" i="1" dirty="0" smtClean="0"/>
              <a:t/>
            </a:r>
            <a:br>
              <a:rPr lang="ru-RU" sz="2400" b="1" i="1" dirty="0" smtClean="0"/>
            </a:br>
            <a:r>
              <a:rPr lang="ru-RU" sz="2400" dirty="0" smtClean="0"/>
              <a:t/>
            </a:r>
            <a:br>
              <a:rPr lang="ru-RU" sz="2400" dirty="0" smtClean="0"/>
            </a:br>
            <a:r>
              <a:rPr lang="ru-RU" sz="2400" dirty="0" smtClean="0"/>
              <a:t/>
            </a:r>
            <a:br>
              <a:rPr lang="ru-RU" sz="2400" dirty="0" smtClean="0"/>
            </a:br>
            <a:r>
              <a:rPr lang="ru-RU" sz="2400" dirty="0" smtClean="0"/>
              <a:t>1. </a:t>
            </a:r>
            <a:r>
              <a:rPr lang="en-US" sz="2400" dirty="0" smtClean="0"/>
              <a:t> </a:t>
            </a:r>
            <a:r>
              <a:rPr lang="en-US" sz="2400" dirty="0" smtClean="0">
                <a:hlinkClick r:id="rId2"/>
              </a:rPr>
              <a:t>http://</a:t>
            </a:r>
            <a:r>
              <a:rPr lang="en-US" sz="2400" dirty="0" smtClean="0">
                <a:hlinkClick r:id="rId2"/>
              </a:rPr>
              <a:t>www.fipi.ru</a:t>
            </a: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endParaRPr lang="en-US" sz="2400" dirty="0"/>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8229600" cy="6034682"/>
          </a:xfrm>
        </p:spPr>
        <p:txBody>
          <a:bodyPr>
            <a:normAutofit fontScale="90000"/>
          </a:bodyPr>
          <a:lstStyle/>
          <a:p>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Статья, набранная на компьютере, содержит 10 страниц, на каждой странице 32</a:t>
            </a:r>
            <a:br>
              <a:rPr lang="ru-RU" sz="1600" dirty="0" smtClean="0"/>
            </a:br>
            <a:r>
              <a:rPr lang="ru-RU" sz="1600" dirty="0" smtClean="0"/>
              <a:t>строки, в каждой строке 56 символов. В одном из представлений </a:t>
            </a:r>
            <a:r>
              <a:rPr lang="ru-RU" sz="1600" dirty="0" err="1" smtClean="0"/>
              <a:t>Unicode</a:t>
            </a:r>
            <a:r>
              <a:rPr lang="ru-RU" sz="1600" dirty="0" smtClean="0"/>
              <a:t> каждый</a:t>
            </a:r>
            <a:br>
              <a:rPr lang="ru-RU" sz="1600" dirty="0" smtClean="0"/>
            </a:br>
            <a:r>
              <a:rPr lang="ru-RU" sz="1600" dirty="0" smtClean="0"/>
              <a:t>символ кодируется 2 байтами. Определите информационный объём статьи в этом</a:t>
            </a:r>
            <a:br>
              <a:rPr lang="ru-RU" sz="1600" dirty="0" smtClean="0"/>
            </a:br>
            <a:r>
              <a:rPr lang="ru-RU" sz="1600" dirty="0" smtClean="0"/>
              <a:t>варианте представления </a:t>
            </a:r>
            <a:r>
              <a:rPr lang="en-US" sz="1600" dirty="0" smtClean="0"/>
              <a:t>Unicode.</a:t>
            </a:r>
            <a:r>
              <a:rPr lang="ru-RU" sz="1600" dirty="0" smtClean="0"/>
              <a:t/>
            </a:r>
            <a:br>
              <a:rPr lang="ru-RU" sz="1600" dirty="0" smtClean="0"/>
            </a:br>
            <a:r>
              <a:rPr lang="en-US" sz="1600" dirty="0" smtClean="0"/>
              <a:t/>
            </a:r>
            <a:br>
              <a:rPr lang="en-US" sz="1600" dirty="0" smtClean="0"/>
            </a:br>
            <a:r>
              <a:rPr lang="ru-RU" sz="1600" b="1" dirty="0" smtClean="0"/>
              <a:t>1) 35 Кбайт              2.) 70 Кбайт              3.) 1024 байт                   4.) 960 байт</a:t>
            </a:r>
            <a:br>
              <a:rPr lang="ru-RU" sz="1600" b="1" dirty="0" smtClean="0"/>
            </a:br>
            <a:r>
              <a:rPr lang="ru-RU" sz="1600" b="1" dirty="0" smtClean="0"/>
              <a:t/>
            </a:r>
            <a:br>
              <a:rPr lang="ru-RU" sz="1600" b="1" dirty="0" smtClean="0"/>
            </a:br>
            <a:r>
              <a:rPr lang="ru-RU" sz="1600" b="1" i="1" dirty="0" smtClean="0"/>
              <a:t>Пояснение к решению:</a:t>
            </a:r>
            <a:r>
              <a:rPr lang="ru-RU" sz="1600" b="1" dirty="0" smtClean="0"/>
              <a:t/>
            </a:r>
            <a:br>
              <a:rPr lang="ru-RU" sz="1600" b="1" dirty="0" smtClean="0"/>
            </a:br>
            <a:r>
              <a:rPr lang="ru-RU" sz="1600" b="1" dirty="0" smtClean="0"/>
              <a:t/>
            </a:r>
            <a:br>
              <a:rPr lang="ru-RU" sz="1600" b="1" dirty="0" smtClean="0"/>
            </a:br>
            <a:r>
              <a:rPr lang="ru-RU" sz="1600" b="1" dirty="0" smtClean="0"/>
              <a:t>1) </a:t>
            </a:r>
            <a:r>
              <a:rPr lang="ru-RU" sz="1600" dirty="0" smtClean="0"/>
              <a:t>10*32*56=17920 (количество символов)</a:t>
            </a:r>
            <a:br>
              <a:rPr lang="ru-RU" sz="1600" dirty="0" smtClean="0"/>
            </a:br>
            <a:r>
              <a:rPr lang="ru-RU" sz="1600" b="1" dirty="0" smtClean="0"/>
              <a:t>2)</a:t>
            </a:r>
            <a:r>
              <a:rPr lang="ru-RU" sz="1600" dirty="0" smtClean="0"/>
              <a:t> 17920*16= 286720 (бит)</a:t>
            </a:r>
            <a:br>
              <a:rPr lang="ru-RU" sz="1600" dirty="0" smtClean="0"/>
            </a:br>
            <a:r>
              <a:rPr lang="ru-RU" sz="1600" b="1" dirty="0" smtClean="0"/>
              <a:t>3)</a:t>
            </a:r>
            <a:r>
              <a:rPr lang="ru-RU" sz="1600" dirty="0" smtClean="0"/>
              <a:t> Осталось перевести полученный результат в Кб</a:t>
            </a:r>
            <a:br>
              <a:rPr lang="ru-RU" sz="1600" dirty="0" smtClean="0"/>
            </a:br>
            <a:r>
              <a:rPr lang="ru-RU" sz="1600" dirty="0" smtClean="0"/>
              <a:t>286720/8/1024= 35 (Кб)</a:t>
            </a:r>
            <a:br>
              <a:rPr lang="ru-RU" sz="1600" dirty="0" smtClean="0"/>
            </a:br>
            <a:r>
              <a:rPr lang="ru-RU" sz="1600" b="1" dirty="0" smtClean="0"/>
              <a:t>Ответ: 1</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dirty="0" smtClean="0"/>
              <a:t>Статья, набранная на компьютере, содержит 16 страниц, на каждой странице 40 строк,</a:t>
            </a:r>
            <a:br>
              <a:rPr lang="ru-RU" sz="1600" dirty="0" smtClean="0"/>
            </a:br>
            <a:r>
              <a:rPr lang="ru-RU" sz="1600" dirty="0" smtClean="0"/>
              <a:t> в каждой строке 64 символа. Определите информационный объём, если документ</a:t>
            </a:r>
            <a:br>
              <a:rPr lang="ru-RU" sz="1600" dirty="0" smtClean="0"/>
            </a:br>
            <a:r>
              <a:rPr lang="ru-RU" sz="1600" dirty="0" smtClean="0"/>
              <a:t> представлен в кодировке КОИ-8 (каждый символ занимает 8 бит памяти).</a:t>
            </a:r>
            <a:br>
              <a:rPr lang="ru-RU" sz="1600" dirty="0" smtClean="0"/>
            </a:br>
            <a:r>
              <a:rPr lang="ru-RU" sz="1600" b="1" dirty="0" smtClean="0"/>
              <a:t>1) 36 Кбайт            2) 40 Кбайт         3) 40000 байт            4)4960  байт</a:t>
            </a:r>
            <a:br>
              <a:rPr lang="ru-RU" sz="1600" b="1" dirty="0" smtClean="0"/>
            </a:br>
            <a:r>
              <a:rPr lang="ru-RU" sz="1600" b="1" dirty="0" smtClean="0"/>
              <a:t/>
            </a:r>
            <a:br>
              <a:rPr lang="ru-RU" sz="1600" b="1" dirty="0" smtClean="0"/>
            </a:br>
            <a:r>
              <a:rPr lang="ru-RU" sz="1600" b="1" dirty="0" smtClean="0"/>
              <a:t>Ответ: 2</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endParaRPr lang="en-US" sz="1600" dirty="0"/>
          </a:p>
        </p:txBody>
      </p:sp>
      <p:sp>
        <p:nvSpPr>
          <p:cNvPr id="3" name="Восьмиугольник 2"/>
          <p:cNvSpPr/>
          <p:nvPr/>
        </p:nvSpPr>
        <p:spPr>
          <a:xfrm>
            <a:off x="539552" y="548680"/>
            <a:ext cx="576064" cy="504056"/>
          </a:xfrm>
          <a:prstGeom prst="octagon">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ru-RU" sz="1100" dirty="0" smtClean="0"/>
              <a:t>1.1</a:t>
            </a:r>
            <a:endParaRPr lang="en-US" sz="1100" dirty="0"/>
          </a:p>
        </p:txBody>
      </p:sp>
      <p:sp>
        <p:nvSpPr>
          <p:cNvPr id="5" name="Восьмиугольник 4"/>
          <p:cNvSpPr/>
          <p:nvPr/>
        </p:nvSpPr>
        <p:spPr>
          <a:xfrm>
            <a:off x="611560" y="4437112"/>
            <a:ext cx="576064" cy="504056"/>
          </a:xfrm>
          <a:prstGeom prst="octagon">
            <a:avLst>
              <a:gd name="adj" fmla="val 29289"/>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ru-RU" sz="1100" dirty="0" smtClean="0"/>
              <a:t>1.2</a:t>
            </a:r>
            <a:endParaRPr lang="en-US" sz="1100" dirty="0"/>
          </a:p>
        </p:txBody>
      </p:sp>
    </p:spTree>
  </p:cSld>
  <p:clrMapOvr>
    <a:masterClrMapping/>
  </p:clrMapOvr>
  <p:transition spd="slow">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22714"/>
          </a:xfrm>
        </p:spPr>
        <p:txBody>
          <a:bodyPr>
            <a:normAutofit fontScale="90000"/>
          </a:bodyPr>
          <a:lstStyle/>
          <a:p>
            <a:pPr algn="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Для какого из приведённых чисел истинно высказывание:</a:t>
            </a:r>
            <a:br>
              <a:rPr lang="ru-RU" sz="1600" dirty="0" smtClean="0"/>
            </a:br>
            <a:r>
              <a:rPr lang="ru-RU" sz="1600" dirty="0" smtClean="0"/>
              <a:t>НЕ (Вторая цифра чётная) И (Последняя цифра чётная)?</a:t>
            </a:r>
            <a:br>
              <a:rPr lang="ru-RU" sz="1600" dirty="0" smtClean="0"/>
            </a:br>
            <a:r>
              <a:rPr lang="en-US" sz="1600" b="1" dirty="0" smtClean="0"/>
              <a:t>1) 2345 </a:t>
            </a:r>
            <a:r>
              <a:rPr lang="ru-RU" sz="1600" b="1" dirty="0" smtClean="0"/>
              <a:t>                </a:t>
            </a:r>
            <a:r>
              <a:rPr lang="en-US" sz="1600" b="1" dirty="0" smtClean="0"/>
              <a:t>2.) 6848 </a:t>
            </a:r>
            <a:r>
              <a:rPr lang="ru-RU" sz="1600" b="1" dirty="0" smtClean="0"/>
              <a:t>               </a:t>
            </a:r>
            <a:r>
              <a:rPr lang="en-US" sz="1600" b="1" dirty="0" smtClean="0"/>
              <a:t>3) 3561</a:t>
            </a:r>
            <a:r>
              <a:rPr lang="ru-RU" sz="1600" b="1" dirty="0" smtClean="0"/>
              <a:t>                  </a:t>
            </a:r>
            <a:r>
              <a:rPr lang="en-US" sz="1600" b="1" dirty="0" smtClean="0"/>
              <a:t> 4.) 4562</a:t>
            </a: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Пояснение к решению:       </a:t>
            </a:r>
            <a:br>
              <a:rPr lang="ru-RU" sz="1600" b="1" dirty="0" smtClean="0"/>
            </a:br>
            <a:r>
              <a:rPr lang="ru-RU" sz="1600" b="1" dirty="0" smtClean="0"/>
              <a:t>1. </a:t>
            </a:r>
            <a:r>
              <a:rPr lang="ru-RU" sz="1300" dirty="0" smtClean="0"/>
              <a:t>В условии задачи у нас</a:t>
            </a:r>
            <a:br>
              <a:rPr lang="ru-RU" sz="1300" dirty="0" smtClean="0"/>
            </a:br>
            <a:r>
              <a:rPr lang="ru-RU" sz="1300" dirty="0" smtClean="0"/>
              <a:t> представлена  логическая</a:t>
            </a:r>
            <a:br>
              <a:rPr lang="ru-RU" sz="1300" dirty="0" smtClean="0"/>
            </a:br>
            <a:r>
              <a:rPr lang="ru-RU" sz="1300" dirty="0" smtClean="0"/>
              <a:t>операция  умножения. В следствии этого </a:t>
            </a:r>
            <a:br>
              <a:rPr lang="ru-RU" sz="1300" dirty="0" smtClean="0"/>
            </a:br>
            <a:r>
              <a:rPr lang="ru-RU" sz="1300" dirty="0" smtClean="0"/>
              <a:t>мы можем говорить, что на выходе мы получим ИСТИННУ </a:t>
            </a:r>
            <a:br>
              <a:rPr lang="ru-RU" sz="1300" dirty="0" smtClean="0"/>
            </a:br>
            <a:r>
              <a:rPr lang="ru-RU" sz="1300" dirty="0" smtClean="0"/>
              <a:t>тогда и только тогда, когда оба простых выражения </a:t>
            </a:r>
            <a:br>
              <a:rPr lang="ru-RU" sz="1300" dirty="0" smtClean="0"/>
            </a:br>
            <a:r>
              <a:rPr lang="ru-RU" sz="1300" dirty="0" smtClean="0"/>
              <a:t>будут являться ИСТИННЫМИ.</a:t>
            </a:r>
            <a:br>
              <a:rPr lang="ru-RU" sz="1300" dirty="0" smtClean="0"/>
            </a:br>
            <a:r>
              <a:rPr lang="ru-RU" sz="1300" b="1" dirty="0" smtClean="0"/>
              <a:t>2. </a:t>
            </a:r>
            <a:r>
              <a:rPr lang="ru-RU" sz="1300" dirty="0" smtClean="0"/>
              <a:t>Также здесь присутствует инверсия (отрицание)</a:t>
            </a:r>
            <a:r>
              <a:rPr lang="ru-RU" sz="1300" b="1" dirty="0" smtClean="0"/>
              <a:t/>
            </a:r>
            <a:br>
              <a:rPr lang="ru-RU" sz="1300" b="1" dirty="0" smtClean="0"/>
            </a:br>
            <a:r>
              <a:rPr lang="ru-RU" sz="1300" b="1" dirty="0" smtClean="0"/>
              <a:t>3</a:t>
            </a:r>
            <a:r>
              <a:rPr lang="ru-RU" sz="1300" dirty="0" smtClean="0"/>
              <a:t>.  Если использовать две эти операции, то наше выражение примет вид:</a:t>
            </a:r>
            <a:br>
              <a:rPr lang="ru-RU" sz="1300" dirty="0" smtClean="0"/>
            </a:br>
            <a:r>
              <a:rPr lang="ru-RU" sz="1300" b="1" i="1" dirty="0" smtClean="0"/>
              <a:t>(Вторая цифра нечетная) *(Последняя цифра чётная)</a:t>
            </a:r>
            <a:br>
              <a:rPr lang="ru-RU" sz="1300" b="1" i="1" dirty="0" smtClean="0"/>
            </a:br>
            <a:r>
              <a:rPr lang="ru-RU" sz="1300" dirty="0" smtClean="0"/>
              <a:t>4. Проверим каждый из предложенных вариантов</a:t>
            </a:r>
            <a:br>
              <a:rPr lang="ru-RU" sz="1300" dirty="0" smtClean="0"/>
            </a:br>
            <a:r>
              <a:rPr lang="ru-RU" sz="1300" dirty="0" smtClean="0"/>
              <a:t>1234 не подходит, так как не удовлетворяет второму условию</a:t>
            </a:r>
            <a:br>
              <a:rPr lang="ru-RU" sz="1300" dirty="0" smtClean="0"/>
            </a:br>
            <a:r>
              <a:rPr lang="ru-RU" sz="1300" dirty="0" smtClean="0"/>
              <a:t>6848  не подходит, так как не удовлетворяет первому условию</a:t>
            </a:r>
            <a:br>
              <a:rPr lang="ru-RU" sz="1300" dirty="0" smtClean="0"/>
            </a:br>
            <a:r>
              <a:rPr lang="ru-RU" sz="1300" dirty="0" smtClean="0"/>
              <a:t>3561 аналогично первому числу</a:t>
            </a:r>
            <a:br>
              <a:rPr lang="ru-RU" sz="1300" dirty="0" smtClean="0"/>
            </a:br>
            <a:r>
              <a:rPr lang="ru-RU" sz="1300" dirty="0" smtClean="0"/>
              <a:t>4562 удовлетворяет каждому условию, следовательно </a:t>
            </a:r>
            <a:r>
              <a:rPr lang="ru-RU" sz="1300" b="1" dirty="0" smtClean="0"/>
              <a:t>ответ 4</a:t>
            </a:r>
            <a:r>
              <a:rPr lang="ru-RU" sz="1300" dirty="0" smtClean="0"/>
              <a:t>.</a:t>
            </a:r>
            <a:r>
              <a:rPr lang="ru-RU" sz="1300" b="1" i="1" dirty="0" smtClean="0"/>
              <a:t/>
            </a:r>
            <a:br>
              <a:rPr lang="ru-RU" sz="1300" b="1" i="1" dirty="0" smtClean="0"/>
            </a:br>
            <a:r>
              <a:rPr lang="ru-RU" sz="1300" b="1" i="1" dirty="0" smtClean="0"/>
              <a:t/>
            </a:r>
            <a:br>
              <a:rPr lang="ru-RU" sz="1300" b="1" i="1" dirty="0" smtClean="0"/>
            </a:br>
            <a:r>
              <a:rPr lang="ru-RU" sz="1300" b="1" dirty="0" smtClean="0"/>
              <a:t/>
            </a:r>
            <a:br>
              <a:rPr lang="ru-RU" sz="13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endParaRPr lang="en-US" sz="1600" dirty="0"/>
          </a:p>
        </p:txBody>
      </p:sp>
      <p:sp>
        <p:nvSpPr>
          <p:cNvPr id="3" name="Восьмиугольник 2"/>
          <p:cNvSpPr/>
          <p:nvPr/>
        </p:nvSpPr>
        <p:spPr>
          <a:xfrm>
            <a:off x="539552" y="548680"/>
            <a:ext cx="576064" cy="504056"/>
          </a:xfrm>
          <a:prstGeom prst="octagon">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ru-RU" sz="1100" dirty="0" smtClean="0"/>
              <a:t>2.1</a:t>
            </a:r>
            <a:endParaRPr lang="en-US" sz="1100" dirty="0"/>
          </a:p>
        </p:txBody>
      </p:sp>
      <p:pic>
        <p:nvPicPr>
          <p:cNvPr id="1027" name="Picture 3"/>
          <p:cNvPicPr>
            <a:picLocks noChangeAspect="1" noChangeArrowheads="1"/>
          </p:cNvPicPr>
          <p:nvPr/>
        </p:nvPicPr>
        <p:blipFill>
          <a:blip r:embed="rId2" cstate="print"/>
          <a:srcRect/>
          <a:stretch>
            <a:fillRect/>
          </a:stretch>
        </p:blipFill>
        <p:spPr bwMode="auto">
          <a:xfrm>
            <a:off x="467544" y="1124744"/>
            <a:ext cx="2736304" cy="2016224"/>
          </a:xfrm>
          <a:prstGeom prst="rect">
            <a:avLst/>
          </a:prstGeom>
          <a:noFill/>
          <a:ln w="9525">
            <a:noFill/>
            <a:miter lim="800000"/>
            <a:headEnd/>
            <a:tailEnd/>
          </a:ln>
        </p:spPr>
      </p:pic>
      <p:pic>
        <p:nvPicPr>
          <p:cNvPr id="1028" name="Picture 4"/>
          <p:cNvPicPr>
            <a:picLocks noChangeAspect="1" noChangeArrowheads="1"/>
          </p:cNvPicPr>
          <p:nvPr/>
        </p:nvPicPr>
        <p:blipFill>
          <a:blip r:embed="rId3" cstate="print"/>
          <a:srcRect/>
          <a:stretch>
            <a:fillRect/>
          </a:stretch>
        </p:blipFill>
        <p:spPr bwMode="auto">
          <a:xfrm>
            <a:off x="323528" y="3429000"/>
            <a:ext cx="3312368" cy="2736304"/>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458618"/>
          </a:xfrm>
        </p:spPr>
        <p:txBody>
          <a:bodyPr>
            <a:normAutofit/>
          </a:bodyPr>
          <a:lstStyle/>
          <a:p>
            <a:pPr algn="r"/>
            <a:r>
              <a:rPr lang="ru-RU" sz="1600" dirty="0" smtClean="0"/>
              <a:t>Для какого из приведённых чисел ложно высказывание:</a:t>
            </a:r>
            <a:br>
              <a:rPr lang="ru-RU" sz="1600" dirty="0" smtClean="0"/>
            </a:br>
            <a:r>
              <a:rPr lang="ru-RU" sz="1600" dirty="0" smtClean="0"/>
              <a:t>НЕ (Первая цифра чётная) ИЛИ (Третья цифра чётная)?</a:t>
            </a:r>
            <a:br>
              <a:rPr lang="ru-RU" sz="1600" dirty="0" smtClean="0"/>
            </a:br>
            <a:r>
              <a:rPr lang="en-US" sz="1600" b="1" dirty="0" smtClean="0"/>
              <a:t>1) </a:t>
            </a:r>
            <a:r>
              <a:rPr lang="ru-RU" sz="1600" b="1" dirty="0" smtClean="0"/>
              <a:t>4342               </a:t>
            </a:r>
            <a:r>
              <a:rPr lang="en-US" sz="1600" b="1" dirty="0" smtClean="0"/>
              <a:t>2.) </a:t>
            </a:r>
            <a:r>
              <a:rPr lang="ru-RU" sz="1600" b="1" dirty="0" smtClean="0"/>
              <a:t>1234          </a:t>
            </a:r>
            <a:r>
              <a:rPr lang="en-US" sz="1600" b="1" dirty="0" smtClean="0"/>
              <a:t>3) </a:t>
            </a:r>
            <a:r>
              <a:rPr lang="ru-RU" sz="1600" b="1" dirty="0" smtClean="0"/>
              <a:t>6432                </a:t>
            </a:r>
            <a:r>
              <a:rPr lang="en-US" sz="1600" b="1" dirty="0" smtClean="0"/>
              <a:t> 4.) </a:t>
            </a:r>
            <a:r>
              <a:rPr lang="ru-RU" sz="1600" b="1" dirty="0" smtClean="0"/>
              <a:t>3465</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t>
            </a:r>
            <a:r>
              <a:rPr lang="ru-RU" sz="1400" dirty="0" smtClean="0"/>
              <a:t>Так как нужно искать ложное высказывание, </a:t>
            </a:r>
            <a:br>
              <a:rPr lang="ru-RU" sz="1400" dirty="0" smtClean="0"/>
            </a:br>
            <a:r>
              <a:rPr lang="ru-RU" sz="1400" dirty="0" smtClean="0"/>
              <a:t>то верным ответом будет являться то выражение в котором не</a:t>
            </a:r>
            <a:br>
              <a:rPr lang="ru-RU" sz="1400" dirty="0" smtClean="0"/>
            </a:br>
            <a:r>
              <a:rPr lang="ru-RU" sz="1400" dirty="0" smtClean="0"/>
              <a:t> выполняется не одно условие.</a:t>
            </a:r>
            <a:r>
              <a:rPr lang="ru-RU" sz="1400" b="1" dirty="0" smtClean="0"/>
              <a:t/>
            </a:r>
            <a:br>
              <a:rPr lang="ru-RU" sz="14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Ответ: 3</a:t>
            </a:r>
            <a:endParaRPr lang="en-US" sz="1600" dirty="0"/>
          </a:p>
        </p:txBody>
      </p:sp>
      <p:sp>
        <p:nvSpPr>
          <p:cNvPr id="5" name="Восьмиугольник 4"/>
          <p:cNvSpPr/>
          <p:nvPr/>
        </p:nvSpPr>
        <p:spPr>
          <a:xfrm>
            <a:off x="539552" y="620688"/>
            <a:ext cx="576064" cy="504056"/>
          </a:xfrm>
          <a:prstGeom prst="octagon">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ru-RU" sz="1100" dirty="0" smtClean="0"/>
              <a:t>2.2</a:t>
            </a:r>
            <a:endParaRPr lang="en-US" sz="1100" dirty="0"/>
          </a:p>
        </p:txBody>
      </p:sp>
      <p:pic>
        <p:nvPicPr>
          <p:cNvPr id="2050" name="Picture 2"/>
          <p:cNvPicPr>
            <a:picLocks noChangeAspect="1" noChangeArrowheads="1"/>
          </p:cNvPicPr>
          <p:nvPr/>
        </p:nvPicPr>
        <p:blipFill>
          <a:blip r:embed="rId2" cstate="print"/>
          <a:srcRect/>
          <a:stretch>
            <a:fillRect/>
          </a:stretch>
        </p:blipFill>
        <p:spPr bwMode="auto">
          <a:xfrm>
            <a:off x="755576" y="1700808"/>
            <a:ext cx="3903141" cy="3340596"/>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250706"/>
          </a:xfrm>
        </p:spPr>
        <p:txBody>
          <a:bodyPr>
            <a:normAutofit fontScale="90000"/>
          </a:bodyPr>
          <a:lstStyle/>
          <a:p>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ru-RU" sz="1600" dirty="0" smtClean="0"/>
              <a:t>Между населёнными пунктами A, B, C, D, E, F построены дороги, протяжённость</a:t>
            </a:r>
            <a:br>
              <a:rPr lang="ru-RU" sz="1600" dirty="0" smtClean="0"/>
            </a:br>
            <a:r>
              <a:rPr lang="ru-RU" sz="1600" dirty="0" smtClean="0"/>
              <a:t>которых приведена в таблице.</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ru-RU" sz="1600" dirty="0" smtClean="0"/>
              <a:t/>
            </a:r>
            <a:br>
              <a:rPr lang="ru-RU" sz="1600" dirty="0" smtClean="0"/>
            </a:br>
            <a:r>
              <a:rPr lang="ru-RU" sz="1300" b="1" dirty="0" smtClean="0"/>
              <a:t>Решение: </a:t>
            </a:r>
            <a:r>
              <a:rPr lang="ru-RU" sz="1300" dirty="0" smtClean="0"/>
              <a:t>Для решения задачи представим таблицу в виде графа: Рассмотрим пути движения и рассчитаем их длины:</a:t>
            </a:r>
            <a:r>
              <a:rPr lang="ru-RU" sz="1600" dirty="0" smtClean="0"/>
              <a:t/>
            </a:r>
            <a:br>
              <a:rPr lang="ru-RU" sz="1600" dirty="0" smtClean="0"/>
            </a:br>
            <a:r>
              <a:rPr lang="en-US" sz="1600" b="1" dirty="0" smtClean="0"/>
              <a:t>A-B-D-F=14</a:t>
            </a:r>
            <a:br>
              <a:rPr lang="en-US" sz="1600" b="1" dirty="0" smtClean="0"/>
            </a:br>
            <a:r>
              <a:rPr lang="en-US" sz="1600" b="1" dirty="0" smtClean="0"/>
              <a:t>A-C-E-F=11</a:t>
            </a:r>
            <a:br>
              <a:rPr lang="en-US" sz="1600" b="1" dirty="0" smtClean="0"/>
            </a:br>
            <a:r>
              <a:rPr lang="en-US" sz="1600" b="1" dirty="0" smtClean="0"/>
              <a:t>A-D-F=15</a:t>
            </a:r>
            <a:br>
              <a:rPr lang="en-US" sz="1600" b="1" dirty="0" smtClean="0"/>
            </a:br>
            <a:r>
              <a:rPr lang="ru-RU" sz="1600" dirty="0" smtClean="0"/>
              <a:t>Рассмотрев и остальные варианты мы можем сделать вывод, кратчайшее расстояние от А до F равно </a:t>
            </a:r>
            <a:r>
              <a:rPr lang="en-US" sz="1600" dirty="0" smtClean="0"/>
              <a:t>11</a:t>
            </a:r>
            <a:r>
              <a:rPr lang="ru-RU" sz="1600" dirty="0" smtClean="0"/>
              <a:t>. </a:t>
            </a:r>
            <a:br>
              <a:rPr lang="ru-RU" sz="1600" dirty="0" smtClean="0"/>
            </a:br>
            <a:r>
              <a:rPr lang="en-US" sz="1600" dirty="0" smtClean="0"/>
              <a:t>                                                                                        </a:t>
            </a:r>
            <a:br>
              <a:rPr lang="en-US" sz="1600" dirty="0" smtClean="0"/>
            </a:br>
            <a:r>
              <a:rPr lang="en-US" sz="1600" dirty="0" smtClean="0"/>
              <a:t/>
            </a:r>
            <a:br>
              <a:rPr lang="en-US" sz="1600" dirty="0" smtClean="0"/>
            </a:br>
            <a:r>
              <a:rPr lang="ru-RU" sz="1600" b="1" dirty="0" smtClean="0"/>
              <a:t>                                                                                                                       Ответ: 2</a:t>
            </a: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t>
            </a:r>
            <a:r>
              <a:rPr lang="ru-RU" sz="1600" b="1" dirty="0" smtClean="0"/>
              <a:t>Ответ: 2</a:t>
            </a:r>
            <a:br>
              <a:rPr lang="ru-RU" sz="1600" b="1"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endParaRPr lang="en-US" sz="1600" dirty="0"/>
          </a:p>
        </p:txBody>
      </p:sp>
      <p:graphicFrame>
        <p:nvGraphicFramePr>
          <p:cNvPr id="3" name="Таблица 2"/>
          <p:cNvGraphicFramePr>
            <a:graphicFrameLocks noGrp="1"/>
          </p:cNvGraphicFramePr>
          <p:nvPr/>
        </p:nvGraphicFramePr>
        <p:xfrm>
          <a:off x="899592" y="908719"/>
          <a:ext cx="2880319" cy="3168354"/>
        </p:xfrm>
        <a:graphic>
          <a:graphicData uri="http://schemas.openxmlformats.org/drawingml/2006/table">
            <a:tbl>
              <a:tblPr firstRow="1" bandRow="1">
                <a:tableStyleId>{5C22544A-7EE6-4342-B048-85BDC9FD1C3A}</a:tableStyleId>
              </a:tblPr>
              <a:tblGrid>
                <a:gridCol w="411474"/>
                <a:gridCol w="522683"/>
                <a:gridCol w="300266"/>
                <a:gridCol w="411474"/>
                <a:gridCol w="455956"/>
                <a:gridCol w="366992"/>
                <a:gridCol w="411474"/>
              </a:tblGrid>
              <a:tr h="393123">
                <a:tc>
                  <a:txBody>
                    <a:bodyPr/>
                    <a:lstStyle/>
                    <a:p>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en-US" baseline="0" dirty="0" smtClean="0">
                          <a:solidFill>
                            <a:schemeClr val="tx1"/>
                          </a:solidFill>
                        </a:rPr>
                        <a:t>A</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en-US" baseline="0" dirty="0" smtClean="0">
                          <a:solidFill>
                            <a:schemeClr val="tx1"/>
                          </a:solidFill>
                        </a:rPr>
                        <a:t>B</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en-US" baseline="0" dirty="0" smtClean="0">
                          <a:solidFill>
                            <a:schemeClr val="tx1"/>
                          </a:solidFill>
                        </a:rPr>
                        <a:t>C</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en-US" baseline="0" dirty="0" smtClean="0">
                          <a:solidFill>
                            <a:schemeClr val="tx1"/>
                          </a:solidFill>
                        </a:rPr>
                        <a:t>D</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en-US" baseline="0" dirty="0" smtClean="0">
                          <a:solidFill>
                            <a:schemeClr val="tx1"/>
                          </a:solidFill>
                        </a:rPr>
                        <a:t>E</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en-US" baseline="0" dirty="0" smtClean="0">
                          <a:solidFill>
                            <a:schemeClr val="tx1"/>
                          </a:solidFill>
                        </a:rPr>
                        <a:t>F</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r>
              <a:tr h="687965">
                <a:tc>
                  <a:txBody>
                    <a:bodyPr/>
                    <a:lstStyle/>
                    <a:p>
                      <a:r>
                        <a:rPr lang="en-US" baseline="0" dirty="0" smtClean="0">
                          <a:solidFill>
                            <a:schemeClr val="tx1"/>
                          </a:solidFill>
                        </a:rPr>
                        <a:t>A</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en-US" baseline="0" dirty="0" smtClean="0">
                          <a:solidFill>
                            <a:schemeClr val="tx1"/>
                          </a:solidFill>
                        </a:rPr>
                        <a:t>5</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en-US" baseline="0" dirty="0" smtClean="0">
                          <a:solidFill>
                            <a:schemeClr val="tx1"/>
                          </a:solidFill>
                        </a:rPr>
                        <a:t>8</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en-US" baseline="0" dirty="0" smtClean="0">
                          <a:solidFill>
                            <a:schemeClr val="tx1"/>
                          </a:solidFill>
                        </a:rPr>
                        <a:t>10</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en-US" baseline="0" dirty="0" smtClean="0">
                          <a:solidFill>
                            <a:schemeClr val="tx1"/>
                          </a:solidFill>
                        </a:rPr>
                        <a:t>12</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r>
              <a:tr h="514774">
                <a:tc>
                  <a:txBody>
                    <a:bodyPr/>
                    <a:lstStyle/>
                    <a:p>
                      <a:r>
                        <a:rPr lang="en-US" baseline="0" dirty="0" smtClean="0">
                          <a:solidFill>
                            <a:schemeClr val="tx1"/>
                          </a:solidFill>
                        </a:rPr>
                        <a:t>B</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en-US" baseline="0" dirty="0" smtClean="0">
                          <a:solidFill>
                            <a:schemeClr val="tx1"/>
                          </a:solidFill>
                        </a:rPr>
                        <a:t>5</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en-US" baseline="0" dirty="0" smtClean="0">
                          <a:solidFill>
                            <a:schemeClr val="tx1"/>
                          </a:solidFill>
                        </a:rPr>
                        <a:t>4</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endParaRPr lang="en-US" baseline="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endParaRPr lang="en-US" baseline="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r>
              <a:tr h="393123">
                <a:tc>
                  <a:txBody>
                    <a:bodyPr/>
                    <a:lstStyle/>
                    <a:p>
                      <a:r>
                        <a:rPr lang="en-US" baseline="0" dirty="0" smtClean="0">
                          <a:solidFill>
                            <a:schemeClr val="tx1"/>
                          </a:solidFill>
                        </a:rPr>
                        <a:t>C</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en-US" baseline="0" dirty="0" smtClean="0">
                          <a:solidFill>
                            <a:schemeClr val="tx1"/>
                          </a:solidFill>
                        </a:rPr>
                        <a:t>8</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en-US" baseline="0" dirty="0" smtClean="0">
                          <a:solidFill>
                            <a:schemeClr val="tx1"/>
                          </a:solidFill>
                        </a:rPr>
                        <a:t>1</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en-US" baseline="0" dirty="0" smtClean="0">
                          <a:solidFill>
                            <a:schemeClr val="tx1"/>
                          </a:solidFill>
                        </a:rPr>
                        <a:t>7</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r>
              <a:tr h="393123">
                <a:tc>
                  <a:txBody>
                    <a:bodyPr/>
                    <a:lstStyle/>
                    <a:p>
                      <a:r>
                        <a:rPr lang="en-US" baseline="0" dirty="0" smtClean="0">
                          <a:solidFill>
                            <a:schemeClr val="tx1"/>
                          </a:solidFill>
                        </a:rPr>
                        <a:t>D</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en-US" baseline="0" dirty="0" smtClean="0">
                          <a:solidFill>
                            <a:schemeClr val="tx1"/>
                          </a:solidFill>
                        </a:rPr>
                        <a:t>10</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en-US" baseline="0" dirty="0" smtClean="0">
                          <a:solidFill>
                            <a:schemeClr val="tx1"/>
                          </a:solidFill>
                        </a:rPr>
                        <a:t>4</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en-US" baseline="0" dirty="0" smtClean="0">
                          <a:solidFill>
                            <a:schemeClr val="tx1"/>
                          </a:solidFill>
                        </a:rPr>
                        <a:t>5</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r>
              <a:tr h="393123">
                <a:tc>
                  <a:txBody>
                    <a:bodyPr/>
                    <a:lstStyle/>
                    <a:p>
                      <a:r>
                        <a:rPr lang="en-US" baseline="0" dirty="0" smtClean="0">
                          <a:solidFill>
                            <a:schemeClr val="tx1"/>
                          </a:solidFill>
                        </a:rPr>
                        <a:t>E</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en-US" baseline="0" dirty="0" smtClean="0">
                          <a:solidFill>
                            <a:schemeClr val="tx1"/>
                          </a:solidFill>
                        </a:rPr>
                        <a:t>1</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en-US" baseline="0" dirty="0" smtClean="0">
                          <a:solidFill>
                            <a:schemeClr val="tx1"/>
                          </a:solidFill>
                        </a:rPr>
                        <a:t>2</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r>
              <a:tr h="393123">
                <a:tc>
                  <a:txBody>
                    <a:bodyPr/>
                    <a:lstStyle/>
                    <a:p>
                      <a:r>
                        <a:rPr lang="en-US" baseline="0" dirty="0" smtClean="0">
                          <a:solidFill>
                            <a:schemeClr val="tx1"/>
                          </a:solidFill>
                        </a:rPr>
                        <a:t>F</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en-US" baseline="0" dirty="0" smtClean="0">
                          <a:solidFill>
                            <a:schemeClr val="tx1"/>
                          </a:solidFill>
                        </a:rPr>
                        <a:t>12</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en-US" baseline="0" dirty="0" smtClean="0">
                          <a:solidFill>
                            <a:schemeClr val="tx1"/>
                          </a:solidFill>
                        </a:rPr>
                        <a:t>7</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en-US" baseline="0" dirty="0" smtClean="0">
                          <a:solidFill>
                            <a:schemeClr val="tx1"/>
                          </a:solidFill>
                        </a:rPr>
                        <a:t>5</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en-US" baseline="0" dirty="0" smtClean="0">
                          <a:solidFill>
                            <a:schemeClr val="tx1"/>
                          </a:solidFill>
                        </a:rPr>
                        <a:t>2</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r>
            </a:tbl>
          </a:graphicData>
        </a:graphic>
      </p:graphicFrame>
      <p:sp>
        <p:nvSpPr>
          <p:cNvPr id="4" name="Прямоугольник 3"/>
          <p:cNvSpPr/>
          <p:nvPr/>
        </p:nvSpPr>
        <p:spPr>
          <a:xfrm>
            <a:off x="4211960" y="1268760"/>
            <a:ext cx="4572000" cy="1477328"/>
          </a:xfrm>
          <a:prstGeom prst="rect">
            <a:avLst/>
          </a:prstGeom>
        </p:spPr>
        <p:txBody>
          <a:bodyPr wrap="square">
            <a:spAutoFit/>
          </a:bodyPr>
          <a:lstStyle/>
          <a:p>
            <a:r>
              <a:rPr lang="ru-RU" dirty="0" smtClean="0"/>
              <a:t>Определите длину кратчайшего пути между пунктами A и F. Передвигаться</a:t>
            </a:r>
          </a:p>
          <a:p>
            <a:r>
              <a:rPr lang="ru-RU" dirty="0" smtClean="0"/>
              <a:t>можно только по дорогам, указанным в таблице.</a:t>
            </a:r>
          </a:p>
          <a:p>
            <a:r>
              <a:rPr lang="en-US" b="1" dirty="0" smtClean="0"/>
              <a:t>1.) 10          2.) 11             3.) 12          4) 13</a:t>
            </a:r>
            <a:endParaRPr lang="en-US" dirty="0"/>
          </a:p>
        </p:txBody>
      </p:sp>
      <p:sp>
        <p:nvSpPr>
          <p:cNvPr id="5" name="Восьмиугольник 4"/>
          <p:cNvSpPr/>
          <p:nvPr/>
        </p:nvSpPr>
        <p:spPr>
          <a:xfrm>
            <a:off x="323528" y="332656"/>
            <a:ext cx="576064" cy="504056"/>
          </a:xfrm>
          <a:prstGeom prst="octagon">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100" dirty="0" smtClean="0"/>
              <a:t>3</a:t>
            </a:r>
            <a:r>
              <a:rPr lang="ru-RU" sz="1100" dirty="0" smtClean="0"/>
              <a:t>.</a:t>
            </a:r>
            <a:r>
              <a:rPr lang="en-US" sz="1100" dirty="0" smtClean="0"/>
              <a:t>1</a:t>
            </a:r>
            <a:endParaRPr lang="en-US" sz="1100" dirty="0"/>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94722"/>
          </a:xfrm>
        </p:spPr>
        <p:txBody>
          <a:bodyPr>
            <a:normAutofit/>
          </a:bodyPr>
          <a:lstStyle/>
          <a:p>
            <a:r>
              <a:rPr lang="ru-RU" sz="1600" dirty="0" smtClean="0"/>
              <a:t>Между населёнными пунктами A, B, C, D, E, F построены дороги, протяжённость</a:t>
            </a:r>
            <a:br>
              <a:rPr lang="ru-RU" sz="1600" dirty="0" smtClean="0"/>
            </a:br>
            <a:r>
              <a:rPr lang="ru-RU" sz="1600" dirty="0" smtClean="0"/>
              <a:t>которых приведена в таблице.</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b="1" dirty="0" smtClean="0"/>
              <a:t>                                                  Ответ: 4</a:t>
            </a: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endParaRPr lang="en-US" sz="1600" dirty="0"/>
          </a:p>
        </p:txBody>
      </p:sp>
      <p:sp>
        <p:nvSpPr>
          <p:cNvPr id="3" name="Восьмиугольник 2"/>
          <p:cNvSpPr/>
          <p:nvPr/>
        </p:nvSpPr>
        <p:spPr>
          <a:xfrm>
            <a:off x="467544" y="620688"/>
            <a:ext cx="576064" cy="504056"/>
          </a:xfrm>
          <a:prstGeom prst="octagon">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100" dirty="0" smtClean="0"/>
              <a:t>3</a:t>
            </a:r>
            <a:r>
              <a:rPr lang="ru-RU" sz="1100" dirty="0" smtClean="0"/>
              <a:t>.2</a:t>
            </a:r>
            <a:endParaRPr lang="en-US" sz="1100" dirty="0"/>
          </a:p>
        </p:txBody>
      </p:sp>
      <p:graphicFrame>
        <p:nvGraphicFramePr>
          <p:cNvPr id="4" name="Таблица 3"/>
          <p:cNvGraphicFramePr>
            <a:graphicFrameLocks noGrp="1"/>
          </p:cNvGraphicFramePr>
          <p:nvPr/>
        </p:nvGraphicFramePr>
        <p:xfrm>
          <a:off x="899592" y="1268760"/>
          <a:ext cx="2880319" cy="2673504"/>
        </p:xfrm>
        <a:graphic>
          <a:graphicData uri="http://schemas.openxmlformats.org/drawingml/2006/table">
            <a:tbl>
              <a:tblPr firstRow="1" bandRow="1">
                <a:tableStyleId>{5C22544A-7EE6-4342-B048-85BDC9FD1C3A}</a:tableStyleId>
              </a:tblPr>
              <a:tblGrid>
                <a:gridCol w="411474"/>
                <a:gridCol w="452622"/>
                <a:gridCol w="370326"/>
                <a:gridCol w="411474"/>
                <a:gridCol w="442336"/>
                <a:gridCol w="380613"/>
                <a:gridCol w="411474"/>
              </a:tblGrid>
              <a:tr h="205243">
                <a:tc>
                  <a:txBody>
                    <a:bodyPr/>
                    <a:lstStyle/>
                    <a:p>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en-US" baseline="0" dirty="0" smtClean="0">
                          <a:solidFill>
                            <a:schemeClr val="tx1"/>
                          </a:solidFill>
                        </a:rPr>
                        <a:t>A</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en-US" baseline="0" dirty="0" smtClean="0">
                          <a:solidFill>
                            <a:schemeClr val="tx1"/>
                          </a:solidFill>
                        </a:rPr>
                        <a:t>B</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en-US" baseline="0" dirty="0" smtClean="0">
                          <a:solidFill>
                            <a:schemeClr val="tx1"/>
                          </a:solidFill>
                        </a:rPr>
                        <a:t>C</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en-US" baseline="0" dirty="0" smtClean="0">
                          <a:solidFill>
                            <a:schemeClr val="tx1"/>
                          </a:solidFill>
                        </a:rPr>
                        <a:t>D</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en-US" baseline="0" dirty="0" smtClean="0">
                          <a:solidFill>
                            <a:schemeClr val="tx1"/>
                          </a:solidFill>
                        </a:rPr>
                        <a:t>E</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en-US" baseline="0" dirty="0" smtClean="0">
                          <a:solidFill>
                            <a:schemeClr val="tx1"/>
                          </a:solidFill>
                        </a:rPr>
                        <a:t>F</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r>
              <a:tr h="359175">
                <a:tc>
                  <a:txBody>
                    <a:bodyPr/>
                    <a:lstStyle/>
                    <a:p>
                      <a:r>
                        <a:rPr lang="en-US" baseline="0" dirty="0" smtClean="0">
                          <a:solidFill>
                            <a:schemeClr val="tx1"/>
                          </a:solidFill>
                        </a:rPr>
                        <a:t>A</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en-US" baseline="0" dirty="0" smtClean="0">
                          <a:solidFill>
                            <a:schemeClr val="tx1"/>
                          </a:solidFill>
                        </a:rPr>
                        <a:t>5</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ru-RU" baseline="0" dirty="0" smtClean="0">
                          <a:solidFill>
                            <a:schemeClr val="tx1"/>
                          </a:solidFill>
                        </a:rPr>
                        <a:t>4</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en-US" baseline="0" dirty="0" smtClean="0">
                          <a:solidFill>
                            <a:schemeClr val="tx1"/>
                          </a:solidFill>
                        </a:rPr>
                        <a:t>10</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en-US" baseline="0" dirty="0" smtClean="0">
                          <a:solidFill>
                            <a:schemeClr val="tx1"/>
                          </a:solidFill>
                        </a:rPr>
                        <a:t>1</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r>
              <a:tr h="478944">
                <a:tc>
                  <a:txBody>
                    <a:bodyPr/>
                    <a:lstStyle/>
                    <a:p>
                      <a:r>
                        <a:rPr lang="en-US" baseline="0" dirty="0" smtClean="0">
                          <a:solidFill>
                            <a:schemeClr val="tx1"/>
                          </a:solidFill>
                        </a:rPr>
                        <a:t>B</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en-US" baseline="0" dirty="0" smtClean="0">
                          <a:solidFill>
                            <a:schemeClr val="tx1"/>
                          </a:solidFill>
                        </a:rPr>
                        <a:t>5</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en-US" baseline="0" dirty="0" smtClean="0">
                          <a:solidFill>
                            <a:schemeClr val="tx1"/>
                          </a:solidFill>
                        </a:rPr>
                        <a:t>4</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endParaRPr lang="en-US" baseline="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endParaRPr lang="en-US" baseline="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r>
              <a:tr h="205243">
                <a:tc>
                  <a:txBody>
                    <a:bodyPr/>
                    <a:lstStyle/>
                    <a:p>
                      <a:r>
                        <a:rPr lang="en-US" baseline="0" dirty="0" smtClean="0">
                          <a:solidFill>
                            <a:schemeClr val="tx1"/>
                          </a:solidFill>
                        </a:rPr>
                        <a:t>C</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ru-RU" baseline="0" dirty="0" smtClean="0">
                          <a:solidFill>
                            <a:schemeClr val="tx1"/>
                          </a:solidFill>
                        </a:rPr>
                        <a:t>4</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en-US" baseline="0" dirty="0" smtClean="0">
                          <a:solidFill>
                            <a:schemeClr val="tx1"/>
                          </a:solidFill>
                        </a:rPr>
                        <a:t>1</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en-US" baseline="0" dirty="0" smtClean="0">
                          <a:solidFill>
                            <a:schemeClr val="tx1"/>
                          </a:solidFill>
                        </a:rPr>
                        <a:t>7</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r>
              <a:tr h="359175">
                <a:tc>
                  <a:txBody>
                    <a:bodyPr/>
                    <a:lstStyle/>
                    <a:p>
                      <a:r>
                        <a:rPr lang="en-US" baseline="0" dirty="0" smtClean="0">
                          <a:solidFill>
                            <a:schemeClr val="tx1"/>
                          </a:solidFill>
                        </a:rPr>
                        <a:t>D</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en-US" baseline="0" dirty="0" smtClean="0">
                          <a:solidFill>
                            <a:schemeClr val="tx1"/>
                          </a:solidFill>
                        </a:rPr>
                        <a:t>10</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en-US" baseline="0" dirty="0" smtClean="0">
                          <a:solidFill>
                            <a:schemeClr val="tx1"/>
                          </a:solidFill>
                        </a:rPr>
                        <a:t>4</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ru-RU" baseline="0" dirty="0" smtClean="0">
                          <a:solidFill>
                            <a:schemeClr val="tx1"/>
                          </a:solidFill>
                        </a:rPr>
                        <a:t>3</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en-US" baseline="0" dirty="0" smtClean="0">
                          <a:solidFill>
                            <a:schemeClr val="tx1"/>
                          </a:solidFill>
                        </a:rPr>
                        <a:t>5</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r>
              <a:tr h="205243">
                <a:tc>
                  <a:txBody>
                    <a:bodyPr/>
                    <a:lstStyle/>
                    <a:p>
                      <a:r>
                        <a:rPr lang="en-US" baseline="0" dirty="0" smtClean="0">
                          <a:solidFill>
                            <a:schemeClr val="tx1"/>
                          </a:solidFill>
                        </a:rPr>
                        <a:t>E</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en-US" baseline="0" dirty="0" smtClean="0">
                          <a:solidFill>
                            <a:schemeClr val="tx1"/>
                          </a:solidFill>
                        </a:rPr>
                        <a:t>1</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ru-RU" baseline="0" dirty="0" smtClean="0">
                          <a:solidFill>
                            <a:schemeClr val="tx1"/>
                          </a:solidFill>
                        </a:rPr>
                        <a:t>3</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endParaRPr lang="en-US" baseline="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en-US" baseline="0" dirty="0" smtClean="0">
                          <a:solidFill>
                            <a:schemeClr val="tx1"/>
                          </a:solidFill>
                        </a:rPr>
                        <a:t>2</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r>
              <a:tr h="359175">
                <a:tc>
                  <a:txBody>
                    <a:bodyPr/>
                    <a:lstStyle/>
                    <a:p>
                      <a:r>
                        <a:rPr lang="en-US" baseline="0" dirty="0" smtClean="0">
                          <a:solidFill>
                            <a:schemeClr val="tx1"/>
                          </a:solidFill>
                        </a:rPr>
                        <a:t>F</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en-US" baseline="0" dirty="0" smtClean="0">
                          <a:solidFill>
                            <a:schemeClr val="tx1"/>
                          </a:solidFill>
                        </a:rPr>
                        <a:t>1</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en-US" baseline="0" dirty="0" smtClean="0">
                          <a:solidFill>
                            <a:schemeClr val="tx1"/>
                          </a:solidFill>
                        </a:rPr>
                        <a:t>7</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en-US" baseline="0" dirty="0" smtClean="0">
                          <a:solidFill>
                            <a:schemeClr val="tx1"/>
                          </a:solidFill>
                        </a:rPr>
                        <a:t>5</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r>
                        <a:rPr lang="en-US" baseline="0" dirty="0" smtClean="0">
                          <a:solidFill>
                            <a:schemeClr val="tx1"/>
                          </a:solidFill>
                        </a:rPr>
                        <a:t>2</a:t>
                      </a:r>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c>
                  <a:txBody>
                    <a:bodyPr/>
                    <a:lstStyle/>
                    <a:p>
                      <a:endParaRPr lang="en-US" baseline="0" dirty="0">
                        <a:solidFill>
                          <a:schemeClr val="tx1"/>
                        </a:solidFill>
                      </a:endParaRPr>
                    </a:p>
                  </a:txBody>
                  <a:tcPr>
                    <a:gradFill flip="none" rotWithShape="1">
                      <a:gsLst>
                        <a:gs pos="0">
                          <a:schemeClr val="bg1"/>
                        </a:gs>
                        <a:gs pos="50000">
                          <a:schemeClr val="accent1">
                            <a:tint val="44500"/>
                            <a:satMod val="160000"/>
                          </a:schemeClr>
                        </a:gs>
                        <a:gs pos="100000">
                          <a:schemeClr val="accent1">
                            <a:tint val="23500"/>
                            <a:satMod val="160000"/>
                          </a:schemeClr>
                        </a:gs>
                      </a:gsLst>
                      <a:path path="rect">
                        <a:fillToRect l="100000" t="100000"/>
                      </a:path>
                      <a:tileRect r="-100000" b="-100000"/>
                    </a:gradFill>
                  </a:tcPr>
                </a:tc>
              </a:tr>
            </a:tbl>
          </a:graphicData>
        </a:graphic>
      </p:graphicFrame>
      <p:sp>
        <p:nvSpPr>
          <p:cNvPr id="5" name="Прямоугольник 4"/>
          <p:cNvSpPr/>
          <p:nvPr/>
        </p:nvSpPr>
        <p:spPr>
          <a:xfrm>
            <a:off x="4211960" y="1268760"/>
            <a:ext cx="4572000" cy="1477328"/>
          </a:xfrm>
          <a:prstGeom prst="rect">
            <a:avLst/>
          </a:prstGeom>
        </p:spPr>
        <p:txBody>
          <a:bodyPr wrap="square">
            <a:spAutoFit/>
          </a:bodyPr>
          <a:lstStyle/>
          <a:p>
            <a:r>
              <a:rPr lang="ru-RU" dirty="0" smtClean="0"/>
              <a:t>Определите длину кратчайшего пути между пунктами A и </a:t>
            </a:r>
            <a:r>
              <a:rPr lang="en-US" dirty="0" smtClean="0"/>
              <a:t>D</a:t>
            </a:r>
            <a:r>
              <a:rPr lang="ru-RU" dirty="0" smtClean="0"/>
              <a:t>. Передвигаться</a:t>
            </a:r>
          </a:p>
          <a:p>
            <a:r>
              <a:rPr lang="ru-RU" dirty="0" smtClean="0"/>
              <a:t>можно только по дорогам, указанным в таблице.</a:t>
            </a:r>
          </a:p>
          <a:p>
            <a:r>
              <a:rPr lang="en-US" b="1" dirty="0" smtClean="0"/>
              <a:t>1.) </a:t>
            </a:r>
            <a:r>
              <a:rPr lang="ru-RU" b="1" dirty="0" smtClean="0"/>
              <a:t>9</a:t>
            </a:r>
            <a:r>
              <a:rPr lang="en-US" b="1" dirty="0" smtClean="0"/>
              <a:t>         2.) </a:t>
            </a:r>
            <a:r>
              <a:rPr lang="ru-RU" b="1" dirty="0" smtClean="0"/>
              <a:t>8</a:t>
            </a:r>
            <a:r>
              <a:rPr lang="en-US" b="1" dirty="0" smtClean="0"/>
              <a:t>             3.) </a:t>
            </a:r>
            <a:r>
              <a:rPr lang="ru-RU" b="1" dirty="0" smtClean="0"/>
              <a:t>7</a:t>
            </a:r>
            <a:r>
              <a:rPr lang="en-US" b="1" dirty="0" smtClean="0"/>
              <a:t>          4) </a:t>
            </a:r>
            <a:r>
              <a:rPr lang="ru-RU" b="1" dirty="0" smtClean="0"/>
              <a:t>6</a:t>
            </a:r>
            <a:endParaRPr lang="en-US" dirty="0"/>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34682"/>
          </a:xfrm>
        </p:spPr>
        <p:txBody>
          <a:bodyPr>
            <a:normAutofit fontScale="90000"/>
          </a:bodyPr>
          <a:lstStyle/>
          <a:p>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В некотором каталоге хранился файл День, имевший полное имя</a:t>
            </a:r>
            <a:br>
              <a:rPr lang="ru-RU" sz="1600" dirty="0" smtClean="0"/>
            </a:br>
            <a:r>
              <a:rPr lang="ru-RU" sz="1600" b="1" dirty="0" smtClean="0"/>
              <a:t>C:\Год\Месяц\День. </a:t>
            </a:r>
            <a:r>
              <a:rPr lang="ru-RU" sz="1600" dirty="0" smtClean="0"/>
              <a:t>Пользователь, находившийся в этом каталоге, поднялся на</a:t>
            </a:r>
            <a:br>
              <a:rPr lang="ru-RU" sz="1600" dirty="0" smtClean="0"/>
            </a:br>
            <a:r>
              <a:rPr lang="ru-RU" sz="1600" dirty="0" smtClean="0"/>
              <a:t>один уровень вверх, создал подкаталог Неделя и переместил в созданный</a:t>
            </a:r>
            <a:br>
              <a:rPr lang="ru-RU" sz="1600" dirty="0" smtClean="0"/>
            </a:br>
            <a:r>
              <a:rPr lang="ru-RU" sz="1600" dirty="0" smtClean="0"/>
              <a:t>подкаталог файл День. Каково стало полное имя этого файла после перемещения?</a:t>
            </a:r>
            <a:br>
              <a:rPr lang="ru-RU" sz="1600" dirty="0" smtClean="0"/>
            </a:br>
            <a:r>
              <a:rPr lang="en-US" sz="1600" b="1" dirty="0" smtClean="0"/>
              <a:t>1.) C:\</a:t>
            </a:r>
            <a:r>
              <a:rPr lang="ru-RU" sz="1600" b="1" dirty="0" err="1" smtClean="0"/>
              <a:t>Год\Месяц\День</a:t>
            </a:r>
            <a:r>
              <a:rPr lang="ru-RU" sz="1600" b="1" dirty="0" smtClean="0"/>
              <a:t/>
            </a:r>
            <a:br>
              <a:rPr lang="ru-RU" sz="1600" b="1" dirty="0" smtClean="0"/>
            </a:br>
            <a:r>
              <a:rPr lang="en-US" sz="1600" b="1" dirty="0" smtClean="0"/>
              <a:t>2) C:\</a:t>
            </a:r>
            <a:r>
              <a:rPr lang="ru-RU" sz="1600" b="1" dirty="0" err="1" smtClean="0"/>
              <a:t>Год\Месяц\Неделя\День</a:t>
            </a:r>
            <a:r>
              <a:rPr lang="ru-RU" sz="1600" b="1" dirty="0" smtClean="0"/>
              <a:t/>
            </a:r>
            <a:br>
              <a:rPr lang="ru-RU" sz="1600" b="1" dirty="0" smtClean="0"/>
            </a:br>
            <a:r>
              <a:rPr lang="en-US" sz="1600" b="1" dirty="0" smtClean="0"/>
              <a:t>3.) C:\</a:t>
            </a:r>
            <a:r>
              <a:rPr lang="ru-RU" sz="1600" b="1" dirty="0" err="1" smtClean="0"/>
              <a:t>Месяц\Неделя\День</a:t>
            </a:r>
            <a:r>
              <a:rPr lang="ru-RU" sz="1600" b="1" dirty="0" smtClean="0"/>
              <a:t/>
            </a:r>
            <a:br>
              <a:rPr lang="ru-RU" sz="1600" b="1" dirty="0" smtClean="0"/>
            </a:br>
            <a:r>
              <a:rPr lang="en-US" sz="1600" b="1" dirty="0" smtClean="0"/>
              <a:t>4) C:\</a:t>
            </a:r>
            <a:r>
              <a:rPr lang="ru-RU" sz="1600" b="1" dirty="0" err="1" smtClean="0"/>
              <a:t>Год\Неделя\День</a:t>
            </a:r>
            <a:r>
              <a:rPr lang="ru-RU" sz="1600" b="1" dirty="0" smtClean="0"/>
              <a:t/>
            </a:r>
            <a:br>
              <a:rPr lang="ru-RU" sz="1600" b="1" dirty="0" smtClean="0"/>
            </a:br>
            <a:r>
              <a:rPr lang="ru-RU" sz="1600" b="1" dirty="0" smtClean="0"/>
              <a:t/>
            </a:r>
            <a:br>
              <a:rPr lang="ru-RU" sz="1600" b="1" dirty="0" smtClean="0"/>
            </a:br>
            <a:r>
              <a:rPr lang="ru-RU" sz="1600" b="1" dirty="0" smtClean="0"/>
              <a:t>Пояснение к решению:</a:t>
            </a:r>
            <a:br>
              <a:rPr lang="ru-RU" sz="1600" b="1" dirty="0" smtClean="0"/>
            </a:br>
            <a:r>
              <a:rPr lang="ru-RU" sz="1600" b="1" dirty="0" smtClean="0"/>
              <a:t/>
            </a:r>
            <a:br>
              <a:rPr lang="ru-RU" sz="1600" b="1" dirty="0" smtClean="0"/>
            </a:br>
            <a:r>
              <a:rPr lang="ru-RU" sz="1600" b="1" dirty="0" smtClean="0"/>
              <a:t> </a:t>
            </a:r>
            <a:r>
              <a:rPr lang="ru-RU" sz="1600" dirty="0" smtClean="0"/>
              <a:t>День- это файл, следовательно поднимался пользователь с подкаталога Месяц. Оказавшись в подкаталоге Год создал подкаталог Неделя и перенес в него файл День. Следовательно </a:t>
            </a:r>
            <a:r>
              <a:rPr lang="ru-RU" sz="1600" b="1" dirty="0" smtClean="0"/>
              <a:t>ответ: 4</a:t>
            </a:r>
            <a:br>
              <a:rPr lang="ru-RU" sz="1600" b="1" dirty="0" smtClean="0"/>
            </a:br>
            <a:r>
              <a:rPr lang="ru-RU" sz="1600" b="1" dirty="0" smtClean="0"/>
              <a:t/>
            </a:r>
            <a:br>
              <a:rPr lang="ru-RU" sz="1600" b="1" dirty="0" smtClean="0"/>
            </a:br>
            <a:r>
              <a:rPr lang="ru-RU" sz="1600" b="1" dirty="0" smtClean="0"/>
              <a:t/>
            </a:r>
            <a:br>
              <a:rPr lang="ru-RU" sz="1600" b="1" dirty="0" smtClean="0"/>
            </a:br>
            <a:r>
              <a:rPr lang="ru-RU" sz="1600" dirty="0" smtClean="0"/>
              <a:t> В некотором каталоге хранился файл День, имевший полное имя</a:t>
            </a:r>
            <a:br>
              <a:rPr lang="ru-RU" sz="1600" dirty="0" smtClean="0"/>
            </a:br>
            <a:r>
              <a:rPr lang="ru-RU" sz="1600" b="1" dirty="0" smtClean="0"/>
              <a:t>C:\Год\Месяц\День. </a:t>
            </a:r>
            <a:r>
              <a:rPr lang="ru-RU" sz="1600" dirty="0" smtClean="0"/>
              <a:t>Пользователь, находившийся в этом каталоге, поднялся на</a:t>
            </a:r>
            <a:br>
              <a:rPr lang="ru-RU" sz="1600" dirty="0" smtClean="0"/>
            </a:br>
            <a:r>
              <a:rPr lang="ru-RU" sz="1600" dirty="0" smtClean="0"/>
              <a:t>один уровень вверх, создал подкаталог </a:t>
            </a:r>
            <a:r>
              <a:rPr lang="ru-RU" sz="1600" b="1" dirty="0" smtClean="0"/>
              <a:t>Квартал</a:t>
            </a:r>
            <a:r>
              <a:rPr lang="ru-RU" sz="1600" dirty="0" smtClean="0"/>
              <a:t> и переместил в созданный</a:t>
            </a:r>
            <a:br>
              <a:rPr lang="ru-RU" sz="1600" dirty="0" smtClean="0"/>
            </a:br>
            <a:r>
              <a:rPr lang="ru-RU" sz="1600" dirty="0" smtClean="0"/>
              <a:t>подкаталог файл </a:t>
            </a:r>
            <a:r>
              <a:rPr lang="ru-RU" sz="1600" b="1" dirty="0" smtClean="0"/>
              <a:t>День.</a:t>
            </a:r>
            <a:r>
              <a:rPr lang="ru-RU" sz="1600" dirty="0" smtClean="0"/>
              <a:t> Каково стало полное имя этого файла после перемещения?</a:t>
            </a:r>
            <a:br>
              <a:rPr lang="ru-RU" sz="1600" dirty="0" smtClean="0"/>
            </a:br>
            <a:r>
              <a:rPr lang="ru-RU" sz="1600" dirty="0" smtClean="0"/>
              <a:t/>
            </a:r>
            <a:br>
              <a:rPr lang="ru-RU" sz="1600" dirty="0" smtClean="0"/>
            </a:br>
            <a:r>
              <a:rPr lang="en-US" sz="1600" b="1" dirty="0" smtClean="0"/>
              <a:t>1.) C:\</a:t>
            </a:r>
            <a:r>
              <a:rPr lang="ru-RU" sz="1600" b="1" dirty="0" err="1" smtClean="0"/>
              <a:t>Год\Квартал\День</a:t>
            </a:r>
            <a:r>
              <a:rPr lang="ru-RU" sz="1600" b="1" dirty="0" smtClean="0"/>
              <a:t/>
            </a:r>
            <a:br>
              <a:rPr lang="ru-RU" sz="1600" b="1" dirty="0" smtClean="0"/>
            </a:br>
            <a:r>
              <a:rPr lang="en-US" sz="1600" b="1" dirty="0" smtClean="0"/>
              <a:t>2) C:\</a:t>
            </a:r>
            <a:r>
              <a:rPr lang="ru-RU" sz="1600" b="1" dirty="0" err="1" smtClean="0"/>
              <a:t>Год\</a:t>
            </a:r>
            <a:r>
              <a:rPr lang="ru-RU" sz="1600" b="1" dirty="0" smtClean="0"/>
              <a:t> </a:t>
            </a:r>
            <a:r>
              <a:rPr lang="ru-RU" sz="1600" b="1" dirty="0" err="1" smtClean="0"/>
              <a:t>Квартал\</a:t>
            </a:r>
            <a:r>
              <a:rPr lang="ru-RU" sz="1600" b="1" dirty="0" smtClean="0"/>
              <a:t> </a:t>
            </a:r>
            <a:r>
              <a:rPr lang="ru-RU" sz="1600" b="1" dirty="0" err="1" smtClean="0"/>
              <a:t>Неделя\День</a:t>
            </a:r>
            <a:r>
              <a:rPr lang="ru-RU" sz="1600" b="1" dirty="0" smtClean="0"/>
              <a:t/>
            </a:r>
            <a:br>
              <a:rPr lang="ru-RU" sz="1600" b="1" dirty="0" smtClean="0"/>
            </a:br>
            <a:r>
              <a:rPr lang="en-US" sz="1600" b="1" dirty="0" smtClean="0"/>
              <a:t>3.) C:\</a:t>
            </a:r>
            <a:r>
              <a:rPr lang="ru-RU" sz="1600" b="1" dirty="0" smtClean="0"/>
              <a:t>Год</a:t>
            </a:r>
            <a:r>
              <a:rPr lang="en-US" sz="1600" b="1" dirty="0" smtClean="0"/>
              <a:t>\</a:t>
            </a:r>
            <a:r>
              <a:rPr lang="ru-RU" sz="1600" b="1" dirty="0" err="1" smtClean="0"/>
              <a:t>Месяц\</a:t>
            </a:r>
            <a:r>
              <a:rPr lang="ru-RU" sz="1600" b="1" dirty="0" smtClean="0"/>
              <a:t> Квартал \</a:t>
            </a:r>
            <a:r>
              <a:rPr lang="ru-RU" sz="1600" b="1" dirty="0" err="1" smtClean="0"/>
              <a:t>Неделя\День</a:t>
            </a:r>
            <a:r>
              <a:rPr lang="ru-RU" sz="1600" b="1" dirty="0" smtClean="0"/>
              <a:t/>
            </a:r>
            <a:br>
              <a:rPr lang="ru-RU" sz="1600" b="1" dirty="0" smtClean="0"/>
            </a:br>
            <a:r>
              <a:rPr lang="en-US" sz="1600" b="1" dirty="0" smtClean="0"/>
              <a:t>4) C:\</a:t>
            </a:r>
            <a:r>
              <a:rPr lang="ru-RU" sz="1600" b="1" dirty="0" err="1" smtClean="0"/>
              <a:t>Год\Неделя\День</a:t>
            </a: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Ответ: 1</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endParaRPr lang="en-US" sz="1600" dirty="0"/>
          </a:p>
        </p:txBody>
      </p:sp>
      <p:sp>
        <p:nvSpPr>
          <p:cNvPr id="3" name="Восьмиугольник 2"/>
          <p:cNvSpPr/>
          <p:nvPr/>
        </p:nvSpPr>
        <p:spPr>
          <a:xfrm>
            <a:off x="467544" y="620688"/>
            <a:ext cx="576064" cy="504056"/>
          </a:xfrm>
          <a:prstGeom prst="octagon">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ru-RU" sz="1100" dirty="0" smtClean="0"/>
              <a:t>4.1</a:t>
            </a:r>
            <a:endParaRPr lang="en-US" sz="1100" dirty="0"/>
          </a:p>
        </p:txBody>
      </p:sp>
      <p:sp>
        <p:nvSpPr>
          <p:cNvPr id="4" name="Восьмиугольник 3"/>
          <p:cNvSpPr/>
          <p:nvPr/>
        </p:nvSpPr>
        <p:spPr>
          <a:xfrm>
            <a:off x="467544" y="3429000"/>
            <a:ext cx="576064" cy="504056"/>
          </a:xfrm>
          <a:prstGeom prst="octagon">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ru-RU" sz="1100" dirty="0" smtClean="0"/>
              <a:t>4.2</a:t>
            </a:r>
            <a:endParaRPr lang="en-US" sz="1100" dirty="0"/>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32656"/>
            <a:ext cx="8229600" cy="6178698"/>
          </a:xfrm>
        </p:spPr>
        <p:txBody>
          <a:bodyPr>
            <a:normAutofit fontScale="90000"/>
          </a:bodyPr>
          <a:lstStyle/>
          <a:p>
            <a:r>
              <a:rPr lang="ru-RU" sz="1400" dirty="0" smtClean="0"/>
              <a:t>Дан фрагмент электронной таблицы:</a:t>
            </a: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ru-RU" sz="1400" dirty="0" smtClean="0"/>
              <a:t/>
            </a:r>
            <a:br>
              <a:rPr lang="ru-RU" sz="1400" dirty="0" smtClean="0"/>
            </a:br>
            <a:r>
              <a:rPr lang="ru-RU" sz="1400" dirty="0" smtClean="0"/>
              <a:t/>
            </a:r>
            <a:br>
              <a:rPr lang="ru-RU" sz="1400" dirty="0" smtClean="0"/>
            </a:br>
            <a:r>
              <a:rPr lang="ru-RU" sz="1400" dirty="0" smtClean="0"/>
              <a:t/>
            </a:r>
            <a:br>
              <a:rPr lang="ru-RU" sz="1400" dirty="0" smtClean="0"/>
            </a:br>
            <a:r>
              <a:rPr lang="ru-RU" sz="1400" dirty="0" smtClean="0"/>
              <a:t/>
            </a:r>
            <a:br>
              <a:rPr lang="ru-RU" sz="1400" dirty="0" smtClean="0"/>
            </a:br>
            <a:r>
              <a:rPr lang="ru-RU" sz="1400" dirty="0" smtClean="0"/>
              <a:t/>
            </a:r>
            <a:br>
              <a:rPr lang="ru-RU" sz="1400" dirty="0" smtClean="0"/>
            </a:br>
            <a:r>
              <a:rPr lang="ru-RU" sz="1400" dirty="0" smtClean="0"/>
              <a:t/>
            </a:r>
            <a:br>
              <a:rPr lang="ru-RU" sz="1400" dirty="0" smtClean="0"/>
            </a:br>
            <a:r>
              <a:rPr lang="ru-RU" sz="1400" dirty="0" smtClean="0"/>
              <a:t/>
            </a:r>
            <a:br>
              <a:rPr lang="ru-RU" sz="1400" dirty="0" smtClean="0"/>
            </a:br>
            <a:r>
              <a:rPr lang="ru-RU" sz="1400" dirty="0" smtClean="0"/>
              <a:t/>
            </a:r>
            <a:br>
              <a:rPr lang="ru-RU" sz="1400" dirty="0" smtClean="0"/>
            </a:br>
            <a:r>
              <a:rPr lang="ru-RU" sz="1400" dirty="0" smtClean="0"/>
              <a:t/>
            </a:r>
            <a:br>
              <a:rPr lang="ru-RU" sz="1400" dirty="0" smtClean="0"/>
            </a:br>
            <a:r>
              <a:rPr lang="ru-RU" sz="1400" dirty="0" smtClean="0"/>
              <a:t/>
            </a:r>
            <a:br>
              <a:rPr lang="ru-RU" sz="1400" dirty="0" smtClean="0"/>
            </a:br>
            <a:r>
              <a:rPr lang="en-US" sz="1400" b="1" dirty="0" smtClean="0"/>
              <a:t>1) =D1+A1                             2.) =(B1+D1)/2                          3) =B1–B2                       4.) =D2–B2</a:t>
            </a:r>
            <a:r>
              <a:rPr lang="ru-RU" sz="1400" dirty="0" smtClean="0"/>
              <a:t/>
            </a:r>
            <a:br>
              <a:rPr lang="ru-RU" sz="1400" dirty="0" smtClean="0"/>
            </a:br>
            <a:r>
              <a:rPr lang="ru-RU" sz="1400" dirty="0" smtClean="0"/>
              <a:t/>
            </a:r>
            <a:br>
              <a:rPr lang="ru-RU" sz="1400" dirty="0" smtClean="0"/>
            </a:br>
            <a:r>
              <a:rPr lang="ru-RU" sz="1400" b="1" dirty="0" smtClean="0"/>
              <a:t>Пояснение к решению:</a:t>
            </a:r>
            <a:br>
              <a:rPr lang="ru-RU" sz="1400" b="1" dirty="0" smtClean="0"/>
            </a:br>
            <a:r>
              <a:rPr lang="ru-RU" sz="1400" dirty="0" smtClean="0"/>
              <a:t/>
            </a:r>
            <a:br>
              <a:rPr lang="ru-RU" sz="1400" dirty="0" smtClean="0"/>
            </a:br>
            <a:r>
              <a:rPr lang="ru-RU" sz="1600" dirty="0" smtClean="0"/>
              <a:t>Диаграмма построена по значениям четырех  ячеек: A2, B2, C2, D2. Из круговой диаграммы видно, что эти значения соотносятся, однако неясно, какая доля круга соответствует какой ячейке. Поскольку значения ячеек A1, </a:t>
            </a:r>
            <a:r>
              <a:rPr lang="en-US" sz="1600" dirty="0" smtClean="0"/>
              <a:t>B</a:t>
            </a:r>
            <a:r>
              <a:rPr lang="ru-RU" sz="1600" dirty="0" smtClean="0"/>
              <a:t>1, D1 известны, заполним диапазон A2:D2 значениями вместо формул (там, где это возможно):</a:t>
            </a:r>
            <a:br>
              <a:rPr lang="ru-RU" sz="1600" dirty="0" smtClean="0"/>
            </a:br>
            <a:r>
              <a:rPr lang="en-US" sz="1600" dirty="0" smtClean="0"/>
              <a:t>B</a:t>
            </a:r>
            <a:r>
              <a:rPr lang="ru-RU" sz="1600" dirty="0" smtClean="0"/>
              <a:t>2=(1+5)/3=2                       С2=5                             </a:t>
            </a:r>
            <a:r>
              <a:rPr lang="en-US" sz="1600" dirty="0" smtClean="0"/>
              <a:t>D</a:t>
            </a:r>
            <a:r>
              <a:rPr lang="ru-RU" sz="1600" dirty="0" smtClean="0"/>
              <a:t>2=</a:t>
            </a:r>
            <a:r>
              <a:rPr lang="en-US" sz="1600" dirty="0" smtClean="0"/>
              <a:t>2*5=10</a:t>
            </a:r>
            <a:r>
              <a:rPr lang="ru-RU" sz="1600" dirty="0" smtClean="0"/>
              <a:t/>
            </a:r>
            <a:br>
              <a:rPr lang="ru-RU" sz="1600" dirty="0" smtClean="0"/>
            </a:br>
            <a:r>
              <a:rPr lang="ru-RU" sz="1600" dirty="0" smtClean="0"/>
              <a:t/>
            </a:r>
            <a:br>
              <a:rPr lang="ru-RU" sz="1600" dirty="0" smtClean="0"/>
            </a:br>
            <a:r>
              <a:rPr lang="ru-RU" sz="1600" dirty="0" smtClean="0"/>
              <a:t>Осталось незаполненной ячейка </a:t>
            </a:r>
            <a:r>
              <a:rPr lang="en-US" sz="1600" dirty="0" smtClean="0"/>
              <a:t>A</a:t>
            </a:r>
            <a:r>
              <a:rPr lang="ru-RU" sz="1600" dirty="0" smtClean="0"/>
              <a:t>2. Из сказанного выше ясно, что ее значение равно </a:t>
            </a:r>
            <a:r>
              <a:rPr lang="en-US" sz="1600" dirty="0" smtClean="0"/>
              <a:t>3</a:t>
            </a:r>
            <a:r>
              <a:rPr lang="ru-RU" sz="1600" dirty="0" smtClean="0"/>
              <a:t>. </a:t>
            </a:r>
            <a:br>
              <a:rPr lang="ru-RU" sz="1600" dirty="0" smtClean="0"/>
            </a:br>
            <a:r>
              <a:rPr lang="ru-RU" sz="1600" dirty="0" smtClean="0"/>
              <a:t>Следовательно подставляя в каждый вариант ответов значения, мы получаем </a:t>
            </a:r>
            <a:r>
              <a:rPr lang="ru-RU" sz="1600" b="1" dirty="0" smtClean="0"/>
              <a:t>ответ: 3</a:t>
            </a: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400" dirty="0" smtClean="0"/>
              <a:t/>
            </a:r>
            <a:br>
              <a:rPr lang="ru-RU" sz="1400" dirty="0" smtClean="0"/>
            </a:br>
            <a:r>
              <a:rPr lang="ru-RU" sz="1400" dirty="0" smtClean="0"/>
              <a:t/>
            </a:r>
            <a:br>
              <a:rPr lang="ru-RU" sz="1400" dirty="0" smtClean="0"/>
            </a:br>
            <a:r>
              <a:rPr lang="ru-RU" sz="1400" dirty="0" smtClean="0"/>
              <a:t/>
            </a:r>
            <a:br>
              <a:rPr lang="ru-RU" sz="1400" dirty="0" smtClean="0"/>
            </a:br>
            <a:endParaRPr lang="en-US" sz="1400" dirty="0"/>
          </a:p>
        </p:txBody>
      </p:sp>
      <p:sp>
        <p:nvSpPr>
          <p:cNvPr id="3" name="Восьмиугольник 2"/>
          <p:cNvSpPr/>
          <p:nvPr/>
        </p:nvSpPr>
        <p:spPr>
          <a:xfrm>
            <a:off x="467544" y="620688"/>
            <a:ext cx="576064" cy="504056"/>
          </a:xfrm>
          <a:prstGeom prst="octagon">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ru-RU" sz="1100" dirty="0" smtClean="0"/>
              <a:t>5.1</a:t>
            </a:r>
            <a:endParaRPr lang="en-US" sz="1100" dirty="0"/>
          </a:p>
        </p:txBody>
      </p:sp>
      <p:graphicFrame>
        <p:nvGraphicFramePr>
          <p:cNvPr id="6" name="Диаграмма 5"/>
          <p:cNvGraphicFramePr/>
          <p:nvPr/>
        </p:nvGraphicFramePr>
        <p:xfrm>
          <a:off x="6516216" y="1196752"/>
          <a:ext cx="1997968" cy="223224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Таблица 6"/>
          <p:cNvGraphicFramePr>
            <a:graphicFrameLocks noGrp="1"/>
          </p:cNvGraphicFramePr>
          <p:nvPr/>
        </p:nvGraphicFramePr>
        <p:xfrm>
          <a:off x="1115616" y="1484784"/>
          <a:ext cx="3840089" cy="1097280"/>
        </p:xfrm>
        <a:graphic>
          <a:graphicData uri="http://schemas.openxmlformats.org/drawingml/2006/table">
            <a:tbl>
              <a:tblPr firstRow="1" bandRow="1">
                <a:tableStyleId>{5C22544A-7EE6-4342-B048-85BDC9FD1C3A}</a:tableStyleId>
              </a:tblPr>
              <a:tblGrid>
                <a:gridCol w="383704"/>
                <a:gridCol w="432048"/>
                <a:gridCol w="1296144"/>
                <a:gridCol w="576064"/>
                <a:gridCol w="1152129"/>
              </a:tblGrid>
              <a:tr h="293291">
                <a:tc>
                  <a:txBody>
                    <a:bodyPr/>
                    <a:lstStyle/>
                    <a:p>
                      <a:endParaRPr lang="en-US" sz="1200" dirty="0"/>
                    </a:p>
                  </a:txBody>
                  <a:tcPr/>
                </a:tc>
                <a:tc>
                  <a:txBody>
                    <a:bodyPr/>
                    <a:lstStyle/>
                    <a:p>
                      <a:r>
                        <a:rPr lang="en-US" dirty="0" smtClean="0"/>
                        <a:t>A</a:t>
                      </a:r>
                      <a:endParaRPr lang="en-US" dirty="0"/>
                    </a:p>
                  </a:txBody>
                  <a:tcPr/>
                </a:tc>
                <a:tc>
                  <a:txBody>
                    <a:bodyPr/>
                    <a:lstStyle/>
                    <a:p>
                      <a:r>
                        <a:rPr lang="en-US" dirty="0" smtClean="0"/>
                        <a:t>B</a:t>
                      </a:r>
                      <a:endParaRPr lang="en-US" dirty="0"/>
                    </a:p>
                  </a:txBody>
                  <a:tcPr/>
                </a:tc>
                <a:tc>
                  <a:txBody>
                    <a:bodyPr/>
                    <a:lstStyle/>
                    <a:p>
                      <a:r>
                        <a:rPr lang="en-US" dirty="0" smtClean="0"/>
                        <a:t>C</a:t>
                      </a:r>
                      <a:endParaRPr lang="en-US" dirty="0"/>
                    </a:p>
                  </a:txBody>
                  <a:tcPr/>
                </a:tc>
                <a:tc>
                  <a:txBody>
                    <a:bodyPr/>
                    <a:lstStyle/>
                    <a:p>
                      <a:r>
                        <a:rPr lang="en-US" dirty="0" smtClean="0"/>
                        <a:t>D</a:t>
                      </a:r>
                      <a:endParaRPr lang="en-US" dirty="0"/>
                    </a:p>
                  </a:txBody>
                  <a:tcPr/>
                </a:tc>
              </a:tr>
              <a:tr h="293291">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5</a:t>
                      </a:r>
                      <a:endParaRPr lang="en-US" dirty="0"/>
                    </a:p>
                  </a:txBody>
                  <a:tcPr/>
                </a:tc>
                <a:tc>
                  <a:txBody>
                    <a:bodyPr/>
                    <a:lstStyle/>
                    <a:p>
                      <a:endParaRPr lang="en-US" dirty="0"/>
                    </a:p>
                  </a:txBody>
                  <a:tcPr/>
                </a:tc>
                <a:tc>
                  <a:txBody>
                    <a:bodyPr/>
                    <a:lstStyle/>
                    <a:p>
                      <a:r>
                        <a:rPr lang="en-US" dirty="0" smtClean="0"/>
                        <a:t>3</a:t>
                      </a:r>
                      <a:endParaRPr lang="en-US" dirty="0"/>
                    </a:p>
                  </a:txBody>
                  <a:tcPr/>
                </a:tc>
              </a:tr>
              <a:tr h="293291">
                <a:tc>
                  <a:txBody>
                    <a:bodyPr/>
                    <a:lstStyle/>
                    <a:p>
                      <a:r>
                        <a:rPr lang="en-US" dirty="0" smtClean="0"/>
                        <a:t>2</a:t>
                      </a:r>
                      <a:endParaRPr lang="en-US" dirty="0"/>
                    </a:p>
                  </a:txBody>
                  <a:tcPr/>
                </a:tc>
                <a:tc>
                  <a:txBody>
                    <a:bodyPr/>
                    <a:lstStyle/>
                    <a:p>
                      <a:endParaRPr lang="en-US" dirty="0"/>
                    </a:p>
                  </a:txBody>
                  <a:tcPr/>
                </a:tc>
                <a:tc>
                  <a:txBody>
                    <a:bodyPr/>
                    <a:lstStyle/>
                    <a:p>
                      <a:r>
                        <a:rPr lang="en-US" sz="1800" kern="1200" baseline="0" dirty="0" smtClean="0">
                          <a:solidFill>
                            <a:schemeClr val="dk1"/>
                          </a:solidFill>
                          <a:latin typeface="+mn-lt"/>
                          <a:ea typeface="+mn-ea"/>
                          <a:cs typeface="+mn-cs"/>
                        </a:rPr>
                        <a:t>=(A1+5)/D1</a:t>
                      </a:r>
                      <a:endParaRPr lang="en-US" dirty="0"/>
                    </a:p>
                  </a:txBody>
                  <a:tcPr/>
                </a:tc>
                <a:tc>
                  <a:txBody>
                    <a:bodyPr/>
                    <a:lstStyle/>
                    <a:p>
                      <a:r>
                        <a:rPr lang="en-US" sz="1800" kern="1200" baseline="0" dirty="0" smtClean="0">
                          <a:solidFill>
                            <a:schemeClr val="dk1"/>
                          </a:solidFill>
                          <a:latin typeface="+mn-lt"/>
                          <a:ea typeface="+mn-ea"/>
                          <a:cs typeface="+mn-cs"/>
                        </a:rPr>
                        <a:t>=B1</a:t>
                      </a:r>
                      <a:endParaRPr lang="en-US" dirty="0"/>
                    </a:p>
                  </a:txBody>
                  <a:tcPr/>
                </a:tc>
                <a:tc>
                  <a:txBody>
                    <a:bodyPr/>
                    <a:lstStyle/>
                    <a:p>
                      <a:r>
                        <a:rPr lang="en-US" sz="1800" kern="1200" baseline="0" dirty="0" smtClean="0">
                          <a:solidFill>
                            <a:schemeClr val="dk1"/>
                          </a:solidFill>
                          <a:latin typeface="+mn-lt"/>
                          <a:ea typeface="+mn-ea"/>
                          <a:cs typeface="+mn-cs"/>
                        </a:rPr>
                        <a:t>=B2*C2</a:t>
                      </a:r>
                      <a:endParaRPr lang="en-US" dirty="0"/>
                    </a:p>
                  </a:txBody>
                  <a:tcPr/>
                </a:tc>
              </a:tr>
            </a:tbl>
          </a:graphicData>
        </a:graphic>
      </p:graphicFrame>
      <p:sp>
        <p:nvSpPr>
          <p:cNvPr id="8" name="Прямоугольник 7"/>
          <p:cNvSpPr/>
          <p:nvPr/>
        </p:nvSpPr>
        <p:spPr>
          <a:xfrm>
            <a:off x="1979712" y="620688"/>
            <a:ext cx="5184576" cy="738664"/>
          </a:xfrm>
          <a:prstGeom prst="rect">
            <a:avLst/>
          </a:prstGeom>
        </p:spPr>
        <p:txBody>
          <a:bodyPr wrap="square">
            <a:spAutoFit/>
          </a:bodyPr>
          <a:lstStyle/>
          <a:p>
            <a:r>
              <a:rPr lang="ru-RU" sz="1400" dirty="0" smtClean="0"/>
              <a:t>Какая формула может быть записана в ячейке A2, чтобы построенная после выполнения</a:t>
            </a:r>
            <a:r>
              <a:rPr lang="en-US" sz="1400" dirty="0" smtClean="0"/>
              <a:t> </a:t>
            </a:r>
            <a:r>
              <a:rPr lang="ru-RU" sz="1400" dirty="0" smtClean="0"/>
              <a:t>вычислений диаграмма по значениям диапазона ячеек A2:D2 соответствовала рисунку?</a:t>
            </a:r>
            <a:endParaRPr lang="en-US" sz="1400" dirty="0"/>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22714"/>
          </a:xfrm>
        </p:spPr>
        <p:txBody>
          <a:bodyPr>
            <a:normAutofit fontScale="90000"/>
          </a:bodyPr>
          <a:lstStyle/>
          <a:p>
            <a:r>
              <a:rPr lang="ru-RU" sz="1600" b="1" dirty="0" smtClean="0"/>
              <a:t>Дан фрагмент электронной таблицы:</a:t>
            </a:r>
            <a:r>
              <a:rPr lang="en-US" sz="1600" dirty="0" smtClean="0"/>
              <a:t/>
            </a:r>
            <a:br>
              <a:rPr lang="en-US"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pt-BR" sz="1400" b="1" dirty="0" smtClean="0"/>
              <a:t>1) =D1+2*A1 </a:t>
            </a:r>
            <a:r>
              <a:rPr lang="ru-RU" sz="1400" b="1" dirty="0" smtClean="0"/>
              <a:t>                                 </a:t>
            </a:r>
            <a:r>
              <a:rPr lang="pt-BR" sz="1400" b="1" dirty="0" smtClean="0"/>
              <a:t>2) =(C1–A1)*2</a:t>
            </a:r>
            <a:r>
              <a:rPr lang="ru-RU" sz="1400" b="1" dirty="0" smtClean="0"/>
              <a:t>                          </a:t>
            </a:r>
            <a:r>
              <a:rPr lang="pt-BR" sz="1400" b="1" dirty="0" smtClean="0"/>
              <a:t>3) =D1+B2 </a:t>
            </a:r>
            <a:r>
              <a:rPr lang="ru-RU" sz="1400" b="1" dirty="0" smtClean="0"/>
              <a:t>                        </a:t>
            </a:r>
            <a:r>
              <a:rPr lang="pt-BR" sz="1400" b="1" dirty="0" smtClean="0"/>
              <a:t>4) =(C1+A1)/2</a:t>
            </a: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dirty="0" smtClean="0"/>
              <a:t/>
            </a:r>
            <a:br>
              <a:rPr lang="ru-RU" sz="1600" dirty="0" smtClean="0"/>
            </a:br>
            <a:r>
              <a:rPr lang="ru-RU" sz="1600" b="1" dirty="0" smtClean="0"/>
              <a:t/>
            </a:r>
            <a:br>
              <a:rPr lang="ru-RU" sz="1600" b="1" dirty="0" smtClean="0"/>
            </a:br>
            <a:r>
              <a:rPr lang="ru-RU" sz="1600" b="1" dirty="0" smtClean="0"/>
              <a:t>                                                               Ответ: 2    </a:t>
            </a:r>
            <a:endParaRPr lang="en-US" sz="1600" b="1" dirty="0"/>
          </a:p>
        </p:txBody>
      </p:sp>
      <p:graphicFrame>
        <p:nvGraphicFramePr>
          <p:cNvPr id="3" name="Диаграмма 2"/>
          <p:cNvGraphicFramePr/>
          <p:nvPr/>
        </p:nvGraphicFramePr>
        <p:xfrm>
          <a:off x="6245888" y="763438"/>
          <a:ext cx="2069976" cy="201967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Таблица 3"/>
          <p:cNvGraphicFramePr>
            <a:graphicFrameLocks noGrp="1"/>
          </p:cNvGraphicFramePr>
          <p:nvPr/>
        </p:nvGraphicFramePr>
        <p:xfrm>
          <a:off x="755576" y="1844824"/>
          <a:ext cx="4536504" cy="1097280"/>
        </p:xfrm>
        <a:graphic>
          <a:graphicData uri="http://schemas.openxmlformats.org/drawingml/2006/table">
            <a:tbl>
              <a:tblPr firstRow="1" bandRow="1">
                <a:tableStyleId>{5C22544A-7EE6-4342-B048-85BDC9FD1C3A}</a:tableStyleId>
              </a:tblPr>
              <a:tblGrid>
                <a:gridCol w="453290"/>
                <a:gridCol w="1077915"/>
                <a:gridCol w="1421123"/>
                <a:gridCol w="1152128"/>
                <a:gridCol w="432048"/>
              </a:tblGrid>
              <a:tr h="293291">
                <a:tc>
                  <a:txBody>
                    <a:bodyPr/>
                    <a:lstStyle/>
                    <a:p>
                      <a:endParaRPr lang="en-US" sz="1200" dirty="0"/>
                    </a:p>
                  </a:txBody>
                  <a:tcPr/>
                </a:tc>
                <a:tc>
                  <a:txBody>
                    <a:bodyPr/>
                    <a:lstStyle/>
                    <a:p>
                      <a:r>
                        <a:rPr lang="en-US" dirty="0" smtClean="0"/>
                        <a:t>A</a:t>
                      </a:r>
                      <a:endParaRPr lang="en-US" dirty="0"/>
                    </a:p>
                  </a:txBody>
                  <a:tcPr/>
                </a:tc>
                <a:tc>
                  <a:txBody>
                    <a:bodyPr/>
                    <a:lstStyle/>
                    <a:p>
                      <a:r>
                        <a:rPr lang="en-US" dirty="0" smtClean="0"/>
                        <a:t>B</a:t>
                      </a:r>
                      <a:endParaRPr lang="en-US" dirty="0"/>
                    </a:p>
                  </a:txBody>
                  <a:tcPr/>
                </a:tc>
                <a:tc>
                  <a:txBody>
                    <a:bodyPr/>
                    <a:lstStyle/>
                    <a:p>
                      <a:r>
                        <a:rPr lang="en-US" dirty="0" smtClean="0"/>
                        <a:t>C</a:t>
                      </a:r>
                      <a:endParaRPr lang="en-US" dirty="0"/>
                    </a:p>
                  </a:txBody>
                  <a:tcPr/>
                </a:tc>
                <a:tc>
                  <a:txBody>
                    <a:bodyPr/>
                    <a:lstStyle/>
                    <a:p>
                      <a:r>
                        <a:rPr lang="en-US" dirty="0" smtClean="0"/>
                        <a:t>D</a:t>
                      </a:r>
                      <a:endParaRPr lang="en-US" dirty="0"/>
                    </a:p>
                  </a:txBody>
                  <a:tcPr/>
                </a:tc>
              </a:tr>
              <a:tr h="354320">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endParaRPr lang="en-US" dirty="0"/>
                    </a:p>
                  </a:txBody>
                  <a:tcPr/>
                </a:tc>
                <a:tc>
                  <a:txBody>
                    <a:bodyPr/>
                    <a:lstStyle/>
                    <a:p>
                      <a:r>
                        <a:rPr lang="ru-RU" dirty="0" smtClean="0"/>
                        <a:t>5</a:t>
                      </a:r>
                      <a:endParaRPr lang="en-US" dirty="0"/>
                    </a:p>
                  </a:txBody>
                  <a:tcPr/>
                </a:tc>
                <a:tc>
                  <a:txBody>
                    <a:bodyPr/>
                    <a:lstStyle/>
                    <a:p>
                      <a:r>
                        <a:rPr lang="en-US" dirty="0" smtClean="0"/>
                        <a:t>3</a:t>
                      </a:r>
                      <a:endParaRPr lang="en-US" dirty="0"/>
                    </a:p>
                  </a:txBody>
                  <a:tcPr/>
                </a:tc>
              </a:tr>
              <a:tr h="293291">
                <a:tc>
                  <a:txBody>
                    <a:bodyPr/>
                    <a:lstStyle/>
                    <a:p>
                      <a:r>
                        <a:rPr lang="en-US" dirty="0" smtClean="0"/>
                        <a:t>2</a:t>
                      </a:r>
                      <a:endParaRPr lang="en-US" dirty="0"/>
                    </a:p>
                  </a:txBody>
                  <a:tcPr/>
                </a:tc>
                <a:tc>
                  <a:txBody>
                    <a:bodyPr/>
                    <a:lstStyle/>
                    <a:p>
                      <a:r>
                        <a:rPr lang="en-US" sz="1800" kern="1200" baseline="0" dirty="0" smtClean="0">
                          <a:solidFill>
                            <a:schemeClr val="dk1"/>
                          </a:solidFill>
                          <a:latin typeface="+mn-lt"/>
                          <a:ea typeface="+mn-ea"/>
                          <a:cs typeface="+mn-cs"/>
                        </a:rPr>
                        <a:t>=C1+D1</a:t>
                      </a:r>
                      <a:endParaRPr lang="en-US" dirty="0"/>
                    </a:p>
                  </a:txBody>
                  <a:tcPr/>
                </a:tc>
                <a:tc>
                  <a:txBody>
                    <a:bodyPr/>
                    <a:lstStyle/>
                    <a:p>
                      <a:r>
                        <a:rPr lang="en-US" sz="1800" kern="1200" baseline="0" dirty="0" smtClean="0">
                          <a:solidFill>
                            <a:schemeClr val="dk1"/>
                          </a:solidFill>
                          <a:latin typeface="+mn-lt"/>
                          <a:ea typeface="+mn-ea"/>
                          <a:cs typeface="+mn-cs"/>
                        </a:rPr>
                        <a:t>=(A1+A2)/D1</a:t>
                      </a:r>
                      <a:endParaRPr lang="en-US" dirty="0"/>
                    </a:p>
                  </a:txBody>
                  <a:tcPr/>
                </a:tc>
                <a:tc>
                  <a:txBody>
                    <a:bodyPr/>
                    <a:lstStyle/>
                    <a:p>
                      <a:r>
                        <a:rPr lang="en-US" sz="1800" kern="1200" baseline="0" dirty="0" smtClean="0">
                          <a:solidFill>
                            <a:schemeClr val="dk1"/>
                          </a:solidFill>
                          <a:latin typeface="+mn-lt"/>
                          <a:ea typeface="+mn-ea"/>
                          <a:cs typeface="+mn-cs"/>
                        </a:rPr>
                        <a:t>=2*B2–A1</a:t>
                      </a:r>
                      <a:endParaRPr lang="en-US" dirty="0"/>
                    </a:p>
                  </a:txBody>
                  <a:tcPr/>
                </a:tc>
                <a:tc>
                  <a:txBody>
                    <a:bodyPr/>
                    <a:lstStyle/>
                    <a:p>
                      <a:endParaRPr lang="en-US" dirty="0"/>
                    </a:p>
                  </a:txBody>
                  <a:tcPr/>
                </a:tc>
              </a:tr>
            </a:tbl>
          </a:graphicData>
        </a:graphic>
      </p:graphicFrame>
      <p:sp>
        <p:nvSpPr>
          <p:cNvPr id="5" name="Прямоугольник 4"/>
          <p:cNvSpPr/>
          <p:nvPr/>
        </p:nvSpPr>
        <p:spPr>
          <a:xfrm>
            <a:off x="1043608" y="836712"/>
            <a:ext cx="5184576" cy="646331"/>
          </a:xfrm>
          <a:prstGeom prst="rect">
            <a:avLst/>
          </a:prstGeom>
        </p:spPr>
        <p:txBody>
          <a:bodyPr wrap="square">
            <a:spAutoFit/>
          </a:bodyPr>
          <a:lstStyle/>
          <a:p>
            <a:r>
              <a:rPr lang="ru-RU" sz="1200" dirty="0" smtClean="0"/>
              <a:t>Какая формула может быть записана в ячейке </a:t>
            </a:r>
            <a:r>
              <a:rPr lang="en-US" sz="1200" dirty="0" smtClean="0"/>
              <a:t>D</a:t>
            </a:r>
            <a:r>
              <a:rPr lang="ru-RU" sz="1200" dirty="0" smtClean="0"/>
              <a:t>2, чтобы построенная после выполнения</a:t>
            </a:r>
            <a:r>
              <a:rPr lang="en-US" sz="1200" dirty="0" smtClean="0"/>
              <a:t> </a:t>
            </a:r>
            <a:r>
              <a:rPr lang="ru-RU" sz="1200" dirty="0" smtClean="0"/>
              <a:t>вычислений диаграмма по значениям диапазона ячеек A2:D2 соответствовала рисунку?</a:t>
            </a:r>
            <a:endParaRPr lang="en-US" sz="1200" dirty="0"/>
          </a:p>
        </p:txBody>
      </p:sp>
      <p:sp>
        <p:nvSpPr>
          <p:cNvPr id="6" name="Восьмиугольник 5"/>
          <p:cNvSpPr/>
          <p:nvPr/>
        </p:nvSpPr>
        <p:spPr>
          <a:xfrm>
            <a:off x="323528" y="404664"/>
            <a:ext cx="576064" cy="504056"/>
          </a:xfrm>
          <a:prstGeom prst="octagon">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ru-RU" sz="1100" dirty="0" smtClean="0"/>
              <a:t>5.2</a:t>
            </a:r>
            <a:endParaRPr lang="en-US" sz="1100" dirty="0"/>
          </a:p>
        </p:txBody>
      </p:sp>
    </p:spTree>
  </p:cSld>
  <p:clrMapOvr>
    <a:masterClrMapping/>
  </p:clrMapOvr>
  <p:transition>
    <p:wipe dir="d"/>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125</TotalTime>
  <Words>281</Words>
  <Application>Microsoft Office PowerPoint</Application>
  <PresentationFormat>Экран (4:3)</PresentationFormat>
  <Paragraphs>118</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Подготовка к ГИА по информатике  9 класс       </vt:lpstr>
      <vt:lpstr>          Статья, набранная на компьютере, содержит 10 страниц, на каждой странице 32 строки, в каждой строке 56 символов. В одном из представлений Unicode каждый символ кодируется 2 байтами. Определите информационный объём статьи в этом варианте представления Unicode.  1) 35 Кбайт              2.) 70 Кбайт              3.) 1024 байт                   4.) 960 байт  Пояснение к решению:  1) 10*32*56=17920 (количество символов) 2) 17920*16= 286720 (бит) 3) Осталось перевести полученный результат в Кб 286720/8/1024= 35 (Кб) Ответ: 1    Статья, набранная на компьютере, содержит 16 страниц, на каждой странице 40 строк,  в каждой строке 64 символа. Определите информационный объём, если документ  представлен в кодировке КОИ-8 (каждый символ занимает 8 бит памяти). 1) 36 Кбайт            2) 40 Кбайт         3) 40000 байт            4)4960  байт  Ответ: 2            </vt:lpstr>
      <vt:lpstr>             Для какого из приведённых чисел истинно высказывание: НЕ (Вторая цифра чётная) И (Последняя цифра чётная)? 1) 2345                 2.) 6848                3) 3561                   4.) 4562   Пояснение к решению:        1. В условии задачи у нас  представлена  логическая операция  умножения. В следствии этого  мы можем говорить, что на выходе мы получим ИСТИННУ  тогда и только тогда, когда оба простых выражения  будут являться ИСТИННЫМИ. 2. Также здесь присутствует инверсия (отрицание) 3.  Если использовать две эти операции, то наше выражение примет вид: (Вторая цифра нечетная) *(Последняя цифра чётная) 4. Проверим каждый из предложенных вариантов 1234 не подходит, так как не удовлетворяет второму условию 6848  не подходит, так как не удовлетворяет первому условию 3561 аналогично первому числу 4562 удовлетворяет каждому условию, следовательно ответ 4.               </vt:lpstr>
      <vt:lpstr>Для какого из приведённых чисел ложно высказывание: НЕ (Первая цифра чётная) ИЛИ (Третья цифра чётная)? 1) 4342               2.) 1234          3) 6432                 4.) 3465                                 Так как нужно искать ложное высказывание,  то верным ответом будет являться то выражение в котором не  выполняется не одно условие.                                                             Ответ: 3</vt:lpstr>
      <vt:lpstr>           Между населёнными пунктами A, B, C, D, E, F построены дороги, протяжённость которых приведена в таблице.                   Решение: Для решения задачи представим таблицу в виде графа: Рассмотрим пути движения и рассчитаем их длины: A-B-D-F=14 A-C-E-F=11 A-D-F=15 Рассмотрев и остальные варианты мы можем сделать вывод, кратчайшее расстояние от А до F равно 11.                                                                                                                                                                                                                   Ответ: 2                                                                                                                                                        Ответ: 2       </vt:lpstr>
      <vt:lpstr>Между населёнными пунктами A, B, C, D, E, F построены дороги, протяжённость которых приведена в таблице.                                                                  Ответ: 4     </vt:lpstr>
      <vt:lpstr>        В некотором каталоге хранился файл День, имевший полное имя C:\Год\Месяц\День. Пользователь, находившийся в этом каталоге, поднялся на один уровень вверх, создал подкаталог Неделя и переместил в созданный подкаталог файл День. Каково стало полное имя этого файла после перемещения? 1.) C:\Год\Месяц\День 2) C:\Год\Месяц\Неделя\День 3.) C:\Месяц\Неделя\День 4) C:\Год\Неделя\День  Пояснение к решению:   День- это файл, следовательно поднимался пользователь с подкаталога Месяц. Оказавшись в подкаталоге Год создал подкаталог Неделя и перенес в него файл День. Следовательно ответ: 4    В некотором каталоге хранился файл День, имевший полное имя C:\Год\Месяц\День. Пользователь, находившийся в этом каталоге, поднялся на один уровень вверх, создал подкаталог Квартал и переместил в созданный подкаталог файл День. Каково стало полное имя этого файла после перемещения?  1.) C:\Год\Квартал\День 2) C:\Год\ Квартал\ Неделя\День 3.) C:\Год\Месяц\ Квартал \Неделя\День 4) C:\Год\Неделя\День                                                                                                                                                     Ответ: 1         </vt:lpstr>
      <vt:lpstr>Дан фрагмент электронной таблицы:             1) =D1+A1                             2.) =(B1+D1)/2                          3) =B1–B2                       4.) =D2–B2  Пояснение к решению:  Диаграмма построена по значениям четырех  ячеек: A2, B2, C2, D2. Из круговой диаграммы видно, что эти значения соотносятся, однако неясно, какая доля круга соответствует какой ячейке. Поскольку значения ячеек A1, B1, D1 известны, заполним диапазон A2:D2 значениями вместо формул (там, где это возможно): B2=(1+5)/3=2                       С2=5                             D2=2*5=10  Осталось незаполненной ячейка A2. Из сказанного выше ясно, что ее значение равно 3.  Следовательно подставляя в каждый вариант ответов значения, мы получаем ответ: 3      </vt:lpstr>
      <vt:lpstr>Дан фрагмент электронной таблицы:                1) =D1+2*A1                                  2) =(C1–A1)*2                          3) =D1+B2                         4) =(C1+A1)/2                                                                          Ответ: 2    </vt:lpstr>
      <vt:lpstr>Чертёжнику был дан для исполнения следующий алгоритм: Сместиться на (–1, 4) Повтори 2 раз Сместиться на (–3, –4) Сместиться на (4, 5) Сместиться на (0, –2) конец Какую команду надо выполнить Чертёжнику, чтобы вернуться в исходную точку, из которой он начал движение? 1.) Сместиться на (–1, 2)               3) Сместиться на (2, 1) 2) Сместиться на (–1, –2 )               4) Сместиться на (2, –1)   Пояснение к решению: Начало координат у Чертежника находится в (0,0). Именно с нее начинаем выполнение алгоритма: (0,0) =(-1,4)=(-1-3,4-4)=(-4+4,0+5)=(0+0,5-2)=(0-3,3-4)=(-3+4,-1+5)=(1+0,4-2)=(1,2) Нам нужно вернуться в исходную точку, следовательно правильным решением будет являться противоположные по знаку числа.                Ответ: 2        </vt:lpstr>
      <vt:lpstr>Чертёжнику был дан для исполнения следующий алгоритм:  Повтори 3 раз Сместиться на (1, –3) Сместиться на (2, 5) Сместиться на (–2, –3)  конец  Сместиться на (–1, 4)  Какую команду надо выполнить Чертёжнику, чтобы вернуться в исходную точку, из которой он начал движение? 1.) Сместиться на (–2, –1)           3) Сместиться на (–1, –2)  2) Сместиться на (2, 1)                 4) Сместиться на (1, 2)                                               Ответ: 1  </vt:lpstr>
      <vt:lpstr>Литература:    1.  http://www.fipi.ru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Подготовка к ГИА по информатике на примере диагностической работы № 1 по ИНФОРМАТИКЕ 21 ноября 2012 года 9 класс Вариант 1      Пузакова Кристина Васильевна ГБОУ СОШ №918 учитель математики и информатики</dc:title>
  <dc:creator>User</dc:creator>
  <cp:lastModifiedBy>Сергей</cp:lastModifiedBy>
  <cp:revision>16</cp:revision>
  <dcterms:created xsi:type="dcterms:W3CDTF">2012-11-28T18:29:48Z</dcterms:created>
  <dcterms:modified xsi:type="dcterms:W3CDTF">2019-01-07T16:29:09Z</dcterms:modified>
</cp:coreProperties>
</file>