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58" r:id="rId3"/>
    <p:sldId id="256" r:id="rId4"/>
    <p:sldId id="260" r:id="rId5"/>
    <p:sldId id="262" r:id="rId6"/>
    <p:sldId id="265" r:id="rId7"/>
    <p:sldId id="263" r:id="rId8"/>
    <p:sldId id="264" r:id="rId9"/>
    <p:sldId id="261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258" autoAdjust="0"/>
  </p:normalViewPr>
  <p:slideViewPr>
    <p:cSldViewPr>
      <p:cViewPr>
        <p:scale>
          <a:sx n="90" d="100"/>
          <a:sy n="90" d="100"/>
        </p:scale>
        <p:origin x="-2244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757A3-886F-421D-B082-E659A39D3B8E}" type="datetimeFigureOut">
              <a:rPr lang="ru-RU" smtClean="0"/>
              <a:pPr/>
              <a:t>07.01.2019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19654-D414-428E-8747-0BF2FEB164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96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Что такое массив. Среднемесячная температура Такая таблица называется линейной. Она представляет собой последовательность упорядоченных чисел. Представление таблицы в языках программирования называется массивом. Месяц 1 2 3 4 55 6 7 8 9 10 11 12 температура -21 -18 -7,5 5,6 10 18 22,2 24 17 5,4 -7 -18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19654-D414-428E-8747-0BF2FEB1642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9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19654-D414-428E-8747-0BF2FEB1642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1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F84665-F4D7-417E-9B16-4805AB8B3091}" type="slidenum">
              <a:rPr lang="ru-RU"/>
              <a:pPr/>
              <a:t>5</a:t>
            </a:fld>
            <a:endParaRPr lang="ru-RU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dirty="0" smtClean="0"/>
              <a:t>Для обозначения элементов таблицы используют индексированные имена. Т[1] =-21 Т[6]= 22,2 имя массива индекс месяц 1 2 3 4 5 6 6 8 9 10 11 12 температура -21 -18 -7,5 5,6 10 11,8 22,2 24 17 5,4 -7 -18</a:t>
            </a:r>
          </a:p>
          <a:p>
            <a:r>
              <a:rPr lang="ru-RU" dirty="0" smtClean="0"/>
              <a:t>Т[i], Т[к], Т[</a:t>
            </a:r>
            <a:r>
              <a:rPr lang="ru-RU" dirty="0" err="1" smtClean="0"/>
              <a:t>i+к</a:t>
            </a:r>
            <a:r>
              <a:rPr lang="ru-RU" dirty="0" smtClean="0"/>
              <a:t>], индекс- параметр. Все элементы массива должны иметь одинаковый тип. Тип массива может быть либо целый (цел), либо вещественный (вещ).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Задача: Записать алгоритм ввода значений в массив температур. </a:t>
            </a:r>
            <a:r>
              <a:rPr lang="ru-RU" dirty="0" err="1" smtClean="0"/>
              <a:t>алг</a:t>
            </a:r>
            <a:r>
              <a:rPr lang="ru-RU" dirty="0" smtClean="0"/>
              <a:t> Ввод массива, вариант 1 вещ </a:t>
            </a:r>
            <a:r>
              <a:rPr lang="ru-RU" dirty="0" err="1" smtClean="0"/>
              <a:t>таб</a:t>
            </a:r>
            <a:r>
              <a:rPr lang="ru-RU" dirty="0" smtClean="0"/>
              <a:t> Т[1:12] цел I </a:t>
            </a:r>
            <a:r>
              <a:rPr lang="ru-RU" dirty="0" err="1" smtClean="0"/>
              <a:t>нач</a:t>
            </a:r>
            <a:r>
              <a:rPr lang="ru-RU" dirty="0" smtClean="0"/>
              <a:t> I:=1      пока I&lt;=12, повторять      </a:t>
            </a:r>
            <a:r>
              <a:rPr lang="ru-RU" dirty="0" err="1" smtClean="0"/>
              <a:t>нц</a:t>
            </a:r>
            <a:r>
              <a:rPr lang="ru-RU" dirty="0" smtClean="0"/>
              <a:t>           вывод ("Т[," I , "]=")           ввод (Т[I])           I:=I+1 </a:t>
            </a:r>
            <a:r>
              <a:rPr lang="ru-RU" dirty="0" err="1" smtClean="0"/>
              <a:t>кц</a:t>
            </a:r>
            <a:r>
              <a:rPr lang="ru-RU" dirty="0" smtClean="0"/>
              <a:t> кон Цикл с предусловием. </a:t>
            </a:r>
            <a:r>
              <a:rPr lang="ru-RU" dirty="0" err="1" smtClean="0"/>
              <a:t>алг</a:t>
            </a:r>
            <a:r>
              <a:rPr lang="ru-RU" dirty="0" smtClean="0"/>
              <a:t> Ввод массива, вариант 2 вещ </a:t>
            </a:r>
            <a:r>
              <a:rPr lang="ru-RU" dirty="0" err="1" smtClean="0"/>
              <a:t>таб</a:t>
            </a:r>
            <a:r>
              <a:rPr lang="ru-RU" dirty="0" smtClean="0"/>
              <a:t> Т[1:12] цел I </a:t>
            </a:r>
            <a:r>
              <a:rPr lang="ru-RU" dirty="0" err="1" smtClean="0"/>
              <a:t>нач</a:t>
            </a:r>
            <a:r>
              <a:rPr lang="ru-RU" dirty="0" smtClean="0"/>
              <a:t> для I от 1 до 12 шаг 1 повторять </a:t>
            </a:r>
            <a:r>
              <a:rPr lang="ru-RU" dirty="0" err="1" smtClean="0"/>
              <a:t>нц</a:t>
            </a:r>
            <a:r>
              <a:rPr lang="ru-RU" dirty="0" smtClean="0"/>
              <a:t>      вывод ("Т[",I,"]= ")      ввод (Т[I]) </a:t>
            </a:r>
            <a:r>
              <a:rPr lang="ru-RU" dirty="0" err="1" smtClean="0"/>
              <a:t>кц</a:t>
            </a:r>
            <a:r>
              <a:rPr lang="ru-RU" dirty="0" smtClean="0"/>
              <a:t> кон Цикл с параметром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19654-D414-428E-8747-0BF2FEB1642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01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FBD69A-22EE-4A41-AC93-09A2B4F6959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65639-B3CC-4633-B6AC-2C0C984D7BB5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Итоги урока: 1. Что такое массив? 2. Самостоятельно придумайте примеры данных, которые можно организовать в виде массива. В каждом примере отметьте: каким именем можно обозначить массив, как пронумеровать его элементы, какой тип будет иметь массив? </a:t>
            </a:r>
            <a:r>
              <a:rPr lang="ru-RU" smtClean="0"/>
              <a:t>Опишите массивы по правилам Алгоритмического языка.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19654-D414-428E-8747-0BF2FEB1642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30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10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7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1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97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9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3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11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2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52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0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7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1"/>
            <a:ext cx="9144000" cy="6858001"/>
          </a:xfrm>
          <a:prstGeom prst="rect">
            <a:avLst/>
          </a:prstGeom>
          <a:gradFill flip="none" rotWithShape="1">
            <a:gsLst>
              <a:gs pos="79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434"/>
          <a:stretch/>
        </p:blipFill>
        <p:spPr>
          <a:xfrm>
            <a:off x="0" y="-2"/>
            <a:ext cx="9144000" cy="137160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33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88967-1E6E-4C30-9519-42C1FF020400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5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6024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49" y="-1247976"/>
            <a:ext cx="9505056" cy="810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Содержимое 2"/>
          <p:cNvSpPr>
            <a:spLocks noGrp="1"/>
          </p:cNvSpPr>
          <p:nvPr>
            <p:ph idx="1"/>
          </p:nvPr>
        </p:nvSpPr>
        <p:spPr>
          <a:xfrm>
            <a:off x="228600" y="-762000"/>
            <a:ext cx="9067800" cy="6783288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Массивы бывают – горные,</a:t>
            </a:r>
          </a:p>
          <a:p>
            <a:pPr algn="ctr">
              <a:buFont typeface="Arial" charset="0"/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Массивы бывают – лесные,</a:t>
            </a:r>
          </a:p>
          <a:p>
            <a:pPr algn="ctr">
              <a:buFont typeface="Arial" charset="0"/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Мы будем изучать одномерные,</a:t>
            </a:r>
          </a:p>
          <a:p>
            <a:pPr algn="ctr">
              <a:buFont typeface="Arial" charset="0"/>
              <a:buNone/>
            </a:pPr>
            <a:r>
              <a:rPr lang="ru-RU" sz="5400" b="1" dirty="0" smtClean="0">
                <a:solidFill>
                  <a:schemeClr val="bg1"/>
                </a:solidFill>
              </a:rPr>
              <a:t>Структурные и числовые…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034"/>
            <a:ext cx="9144000" cy="1033166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Итог урока</a:t>
            </a:r>
            <a:endParaRPr lang="en-GB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86000" y="1905000"/>
            <a:ext cx="5867400" cy="685800"/>
            <a:chOff x="1296" y="1344"/>
            <a:chExt cx="3072" cy="432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1632" y="1440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gray">
            <a:xfrm>
              <a:off x="1680" y="1454"/>
              <a:ext cx="26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000000"/>
                  </a:solidFill>
                </a:rPr>
                <a:t>  </a:t>
              </a:r>
              <a:r>
                <a:rPr lang="ru-RU" sz="2400" b="1" dirty="0" smtClean="0">
                  <a:solidFill>
                    <a:srgbClr val="000000"/>
                  </a:solidFill>
                </a:rPr>
                <a:t>Что нового узнали на уроке?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gray">
            <a:xfrm>
              <a:off x="1393" y="140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2286000" y="2667000"/>
            <a:ext cx="5867400" cy="685800"/>
            <a:chOff x="1296" y="1824"/>
            <a:chExt cx="3648" cy="432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3408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gray">
            <a:xfrm>
              <a:off x="1680" y="1934"/>
              <a:ext cx="32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000" b="1" dirty="0" smtClean="0">
                  <a:solidFill>
                    <a:srgbClr val="000000"/>
                  </a:solidFill>
                </a:rPr>
                <a:t>  </a:t>
              </a:r>
              <a:r>
                <a:rPr lang="ru-RU" sz="2400" b="1" dirty="0" smtClean="0">
                  <a:solidFill>
                    <a:srgbClr val="000000"/>
                  </a:solidFill>
                </a:rPr>
                <a:t>Новое определение таблицы?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</p:grpSp>
      <p:grpSp>
        <p:nvGrpSpPr>
          <p:cNvPr id="14" name="Group 32"/>
          <p:cNvGrpSpPr>
            <a:grpSpLocks/>
          </p:cNvGrpSpPr>
          <p:nvPr/>
        </p:nvGrpSpPr>
        <p:grpSpPr bwMode="auto">
          <a:xfrm>
            <a:off x="2286000" y="3429000"/>
            <a:ext cx="5867400" cy="685800"/>
            <a:chOff x="1296" y="2304"/>
            <a:chExt cx="3648" cy="432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3408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gray">
            <a:xfrm>
              <a:off x="1680" y="2414"/>
              <a:ext cx="26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000000"/>
                  </a:solidFill>
                </a:rPr>
                <a:t>  </a:t>
              </a:r>
              <a:r>
                <a:rPr lang="ru-RU" sz="2400" b="1" dirty="0" smtClean="0">
                  <a:solidFill>
                    <a:srgbClr val="000000"/>
                  </a:solidFill>
                </a:rPr>
                <a:t>Особенности массива?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gray">
            <a:xfrm>
              <a:off x="1393" y="23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3</a:t>
              </a:r>
              <a:endParaRPr lang="en-US" sz="2400" dirty="0"/>
            </a:p>
          </p:txBody>
        </p:sp>
      </p:grpSp>
      <p:grpSp>
        <p:nvGrpSpPr>
          <p:cNvPr id="19" name="Group 33"/>
          <p:cNvGrpSpPr>
            <a:grpSpLocks/>
          </p:cNvGrpSpPr>
          <p:nvPr/>
        </p:nvGrpSpPr>
        <p:grpSpPr bwMode="auto">
          <a:xfrm>
            <a:off x="2286000" y="4191000"/>
            <a:ext cx="5867400" cy="685800"/>
            <a:chOff x="1296" y="2832"/>
            <a:chExt cx="3696" cy="432"/>
          </a:xfrm>
        </p:grpSpPr>
        <p:sp>
          <p:nvSpPr>
            <p:cNvPr id="20" name="AutoShape 20"/>
            <p:cNvSpPr>
              <a:spLocks noChangeArrowheads="1"/>
            </p:cNvSpPr>
            <p:nvPr/>
          </p:nvSpPr>
          <p:spPr bwMode="gray">
            <a:xfrm>
              <a:off x="1536" y="2907"/>
              <a:ext cx="345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21"/>
            <p:cNvSpPr>
              <a:spLocks noChangeArrowheads="1"/>
            </p:cNvSpPr>
            <p:nvPr/>
          </p:nvSpPr>
          <p:spPr bwMode="gray">
            <a:xfrm>
              <a:off x="1296" y="283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gray">
            <a:xfrm>
              <a:off x="1680" y="2942"/>
              <a:ext cx="32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solidFill>
                    <a:srgbClr val="000000"/>
                  </a:solidFill>
                </a:rPr>
                <a:t>  </a:t>
              </a:r>
              <a:r>
                <a:rPr lang="ru-RU" sz="2400" b="1" dirty="0" smtClean="0">
                  <a:solidFill>
                    <a:srgbClr val="000000"/>
                  </a:solidFill>
                </a:rPr>
                <a:t>Что было трудного?</a:t>
              </a:r>
              <a:endParaRPr lang="en-US" sz="2400" b="1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gray">
            <a:xfrm>
              <a:off x="1393" y="289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502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191000"/>
            <a:ext cx="9144000" cy="2514600"/>
          </a:xfrm>
        </p:spPr>
        <p:txBody>
          <a:bodyPr>
            <a:normAutofit/>
          </a:bodyPr>
          <a:lstStyle/>
          <a:p>
            <a:r>
              <a:rPr lang="ru-RU" sz="4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Линейная  таблица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последовательность  упорядоченных  чисел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371600"/>
          <a:ext cx="9144005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20970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  <a:gridCol w="703385"/>
              </a:tblGrid>
              <a:tr h="106220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месяц</a:t>
                      </a:r>
                      <a:endParaRPr lang="ru-RU" sz="24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2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3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4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5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6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7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8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9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10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11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12</a:t>
                      </a:r>
                      <a:endParaRPr lang="ru-RU" sz="3200" dirty="0"/>
                    </a:p>
                  </a:txBody>
                  <a:tcPr/>
                </a:tc>
              </a:tr>
              <a:tr h="183339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Температура</a:t>
                      </a:r>
                      <a:endParaRPr lang="ru-RU" sz="24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-21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-18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8" cy="685799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-1"/>
            <a:ext cx="9144000" cy="6858001"/>
          </a:xfrm>
          <a:prstGeom prst="rect">
            <a:avLst/>
          </a:prstGeom>
          <a:gradFill flip="none" rotWithShape="1">
            <a:gsLst>
              <a:gs pos="79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2600"/>
            <a:ext cx="9135140" cy="2232837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Таблицы </a:t>
            </a:r>
            <a:br>
              <a:rPr lang="ru-RU" sz="8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8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массивы</a:t>
            </a:r>
            <a:endParaRPr lang="en-GB" sz="8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26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1     2    3   4    5    6    7    8     9   10  11   12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-21 -15   2   6   15  24  27  25  17  6   -7   -18  </a:t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2514600"/>
          </a:xfrm>
        </p:spPr>
        <p:txBody>
          <a:bodyPr>
            <a:normAutofit fontScale="70000" lnSpcReduction="20000"/>
          </a:bodyPr>
          <a:lstStyle/>
          <a:p>
            <a:r>
              <a:rPr lang="ru-RU" sz="6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 языке  программирования  линейная  таблица – это  </a:t>
            </a:r>
            <a:r>
              <a:rPr lang="ru-RU" sz="77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одномерный  массив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18">
            <a:hlinkHover r:id="rId3" action="ppaction://hlinksldjump"/>
          </p:cNvPr>
          <p:cNvSpPr>
            <a:spLocks noChangeArrowheads="1" noChangeShapeType="1" noTextEdit="1"/>
          </p:cNvSpPr>
          <p:nvPr/>
        </p:nvSpPr>
        <p:spPr bwMode="auto">
          <a:xfrm>
            <a:off x="395288" y="80963"/>
            <a:ext cx="7921625" cy="468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12700">
                <a:noFill/>
                <a:round/>
                <a:headEnd/>
                <a:tailEnd/>
              </a:ln>
              <a:solidFill>
                <a:srgbClr val="000099"/>
              </a:solidFill>
              <a:latin typeface="Arial"/>
              <a:cs typeface="Arial"/>
            </a:endParaRPr>
          </a:p>
        </p:txBody>
      </p:sp>
      <p:graphicFrame>
        <p:nvGraphicFramePr>
          <p:cNvPr id="357518" name="Group 142"/>
          <p:cNvGraphicFramePr>
            <a:graphicFrameLocks noGrp="1"/>
          </p:cNvGraphicFramePr>
          <p:nvPr/>
        </p:nvGraphicFramePr>
        <p:xfrm>
          <a:off x="0" y="381000"/>
          <a:ext cx="9067800" cy="1127760"/>
        </p:xfrm>
        <a:graphic>
          <a:graphicData uri="http://schemas.openxmlformats.org/drawingml/2006/table">
            <a:tbl>
              <a:tblPr/>
              <a:tblGrid>
                <a:gridCol w="1447800"/>
                <a:gridCol w="630237"/>
                <a:gridCol w="574675"/>
                <a:gridCol w="587375"/>
                <a:gridCol w="561975"/>
                <a:gridCol w="587375"/>
                <a:gridCol w="574675"/>
                <a:gridCol w="598488"/>
                <a:gridCol w="609600"/>
                <a:gridCol w="533400"/>
                <a:gridCol w="636587"/>
                <a:gridCol w="679450"/>
                <a:gridCol w="1046163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Месяц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[ 1:12 ]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[1]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[2]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[3]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[4]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[5]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[6]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[7]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[8]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[9]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[10]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[11]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 [12]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Температура </a:t>
                      </a:r>
                    </a:p>
                  </a:txBody>
                  <a:tcPr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113" name="Text Box 146"/>
          <p:cNvSpPr txBox="1">
            <a:spLocks noChangeArrowheads="1"/>
          </p:cNvSpPr>
          <p:nvPr/>
        </p:nvSpPr>
        <p:spPr bwMode="auto">
          <a:xfrm>
            <a:off x="1" y="1447800"/>
            <a:ext cx="63246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0100" lvl="1" indent="-342900" algn="just"/>
            <a:endParaRPr lang="ru-RU" sz="800" b="1" dirty="0">
              <a:latin typeface="Arial" pitchFamily="34" charset="0"/>
              <a:cs typeface="Arial" pitchFamily="34" charset="0"/>
            </a:endParaRPr>
          </a:p>
          <a:p>
            <a:pPr marL="800100" lvl="1" indent="-342900" algn="just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Т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– имя  массива,  </a:t>
            </a:r>
          </a:p>
          <a:p>
            <a:pPr lvl="1" algn="just">
              <a:buFontTx/>
              <a:buChar char="•"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 </a:t>
            </a:r>
            <a:r>
              <a:rPr lang="en-US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Т </a:t>
            </a:r>
            <a:r>
              <a:rPr lang="en-US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Т </a:t>
            </a:r>
            <a:r>
              <a:rPr lang="en-US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ru-RU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ru-RU" sz="28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 . .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 -  индексированные  имена  элементов  массива </a:t>
            </a:r>
          </a:p>
          <a:p>
            <a:pPr lvl="1" algn="just">
              <a:buFontTx/>
              <a:buChar char="•"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индекс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– это  порядковый  номер  элемента  в  таблице (массиве), записывается  в  квадратных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скобках</a:t>
            </a:r>
          </a:p>
          <a:p>
            <a:pPr lvl="1" algn="just">
              <a:buFontTx/>
              <a:buChar char="•"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Значения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индексов не должны  выходить  за  допустимые 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границы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57550" name="Group 174"/>
          <p:cNvGraphicFramePr>
            <a:graphicFrameLocks noGrp="1"/>
          </p:cNvGraphicFramePr>
          <p:nvPr/>
        </p:nvGraphicFramePr>
        <p:xfrm>
          <a:off x="6400800" y="1785926"/>
          <a:ext cx="2455893" cy="1997076"/>
        </p:xfrm>
        <a:graphic>
          <a:graphicData uri="http://schemas.openxmlformats.org/drawingml/2006/table">
            <a:tbl>
              <a:tblPr/>
              <a:tblGrid>
                <a:gridCol w="2455893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М А С С И В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ИМЯ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[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диапазон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]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29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 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[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1:12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]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7563" name="Group 187"/>
          <p:cNvGraphicFramePr>
            <a:graphicFrameLocks noGrp="1"/>
          </p:cNvGraphicFramePr>
          <p:nvPr/>
        </p:nvGraphicFramePr>
        <p:xfrm>
          <a:off x="6400801" y="3959214"/>
          <a:ext cx="2457480" cy="2441586"/>
        </p:xfrm>
        <a:graphic>
          <a:graphicData uri="http://schemas.openxmlformats.org/drawingml/2006/table">
            <a:tbl>
              <a:tblPr/>
              <a:tblGrid>
                <a:gridCol w="2457480"/>
              </a:tblGrid>
              <a:tr h="7583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Индексированное  имя  элемента  массива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5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ИМЯ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[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индекс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]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6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 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[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3 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]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4.infourok.ru/uploads/ex/0199/00056c50-f58b686e/img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60" y="1371600"/>
            <a:ext cx="9144000" cy="562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9E4E4F-1224-4056-BEA2-A94D5649715D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7171" name="Line 2"/>
          <p:cNvSpPr>
            <a:spLocks noChangeShapeType="1"/>
          </p:cNvSpPr>
          <p:nvPr/>
        </p:nvSpPr>
        <p:spPr bwMode="auto">
          <a:xfrm>
            <a:off x="376238" y="571480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 b="0">
              <a:latin typeface="Times New Roman" pitchFamily="18" charset="0"/>
            </a:endParaRPr>
          </a:p>
        </p:txBody>
      </p:sp>
      <p:sp>
        <p:nvSpPr>
          <p:cNvPr id="415749" name="Text Box 5"/>
          <p:cNvSpPr txBox="1">
            <a:spLocks noChangeArrowheads="1"/>
          </p:cNvSpPr>
          <p:nvPr/>
        </p:nvSpPr>
        <p:spPr bwMode="auto">
          <a:xfrm>
            <a:off x="428596" y="1371600"/>
            <a:ext cx="842486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>
              <a:spcBef>
                <a:spcPct val="50000"/>
              </a:spcBef>
            </a:pPr>
            <a:r>
              <a:rPr lang="ru-RU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Массив</a:t>
            </a:r>
            <a:r>
              <a:rPr lang="ru-RU" sz="32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ограниченная  последовательность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однотипных величин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spcBef>
                <a:spcPct val="50000"/>
              </a:spcBef>
            </a:pPr>
            <a:r>
              <a:rPr lang="ru-RU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Особенности:</a:t>
            </a:r>
          </a:p>
          <a:p>
            <a:pPr marL="803275" lvl="1" indent="-4492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все элементы имеют один тип</a:t>
            </a:r>
          </a:p>
          <a:p>
            <a:pPr marL="803275" lvl="1" indent="-4492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массива есть имя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174625" indent="-174625">
              <a:spcBef>
                <a:spcPct val="50000"/>
              </a:spcBef>
            </a:pPr>
            <a:r>
              <a:rPr lang="ru-RU" sz="32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Примеры</a:t>
            </a:r>
            <a:r>
              <a:rPr lang="ru-RU" sz="32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03275" lvl="1" indent="-4492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список учеников в классе</a:t>
            </a:r>
          </a:p>
          <a:p>
            <a:pPr marL="803275" lvl="1" indent="-4492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квартиры в доме</a:t>
            </a:r>
          </a:p>
          <a:p>
            <a:pPr marL="803275" lvl="1" indent="-449263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школы 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городе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5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5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5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5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5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5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15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5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9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 b="0">
              <a:latin typeface="Times New Roman" pitchFamily="18" charset="0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ru-RU" sz="3000" dirty="0"/>
          </a:p>
        </p:txBody>
      </p:sp>
      <p:graphicFrame>
        <p:nvGraphicFramePr>
          <p:cNvPr id="8257" name="Group 65"/>
          <p:cNvGraphicFramePr>
            <a:graphicFrameLocks noGrp="1"/>
          </p:cNvGraphicFramePr>
          <p:nvPr/>
        </p:nvGraphicFramePr>
        <p:xfrm>
          <a:off x="1228725" y="2051050"/>
          <a:ext cx="6096000" cy="52032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44" name="Group 52"/>
          <p:cNvGraphicFramePr>
            <a:graphicFrameLocks noGrp="1"/>
          </p:cNvGraphicFramePr>
          <p:nvPr/>
        </p:nvGraphicFramePr>
        <p:xfrm>
          <a:off x="1249363" y="1517650"/>
          <a:ext cx="6096000" cy="506413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45" name="Oval 53"/>
          <p:cNvSpPr>
            <a:spLocks noChangeArrowheads="1"/>
          </p:cNvSpPr>
          <p:nvPr/>
        </p:nvSpPr>
        <p:spPr bwMode="auto">
          <a:xfrm>
            <a:off x="825500" y="1512888"/>
            <a:ext cx="6880225" cy="1566862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693738" y="1185863"/>
            <a:ext cx="522287" cy="4889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3200" dirty="0"/>
              <a:t>A</a:t>
            </a:r>
            <a:endParaRPr lang="ru-RU" sz="3200" dirty="0"/>
          </a:p>
        </p:txBody>
      </p:sp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1371600" y="1190625"/>
            <a:ext cx="1290638" cy="45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 algn="ctr"/>
            <a:r>
              <a:rPr lang="ru-RU" sz="2400"/>
              <a:t>массив</a:t>
            </a:r>
          </a:p>
        </p:txBody>
      </p:sp>
      <p:sp>
        <p:nvSpPr>
          <p:cNvPr id="8250" name="Rectangle 58"/>
          <p:cNvSpPr>
            <a:spLocks noChangeArrowheads="1"/>
          </p:cNvSpPr>
          <p:nvPr/>
        </p:nvSpPr>
        <p:spPr bwMode="auto">
          <a:xfrm>
            <a:off x="3775075" y="1414463"/>
            <a:ext cx="892175" cy="5334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 sz="3600"/>
              <a:t>3</a:t>
            </a:r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3557588" y="1925638"/>
            <a:ext cx="1404937" cy="77311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ru-RU" sz="3600"/>
              <a:t>15</a:t>
            </a:r>
          </a:p>
        </p:txBody>
      </p:sp>
      <p:sp>
        <p:nvSpPr>
          <p:cNvPr id="8251" name="AutoShape 59"/>
          <p:cNvSpPr>
            <a:spLocks noChangeArrowheads="1"/>
          </p:cNvSpPr>
          <p:nvPr/>
        </p:nvSpPr>
        <p:spPr bwMode="auto">
          <a:xfrm>
            <a:off x="6426200" y="531813"/>
            <a:ext cx="2459038" cy="998537"/>
          </a:xfrm>
          <a:prstGeom prst="wedgeRoundRectCallout">
            <a:avLst>
              <a:gd name="adj1" fmla="val -121403"/>
              <a:gd name="adj2" fmla="val 4586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/>
              <a:t>НОМЕР </a:t>
            </a:r>
            <a:r>
              <a:rPr lang="ru-RU"/>
              <a:t/>
            </a:r>
            <a:br>
              <a:rPr lang="ru-RU"/>
            </a:br>
            <a:r>
              <a:rPr lang="ru-RU" b="0"/>
              <a:t>элемента массива</a:t>
            </a:r>
          </a:p>
          <a:p>
            <a:pPr algn="ctr">
              <a:defRPr/>
            </a:pPr>
            <a:r>
              <a:rPr lang="ru-RU" b="0"/>
              <a:t>(</a:t>
            </a:r>
            <a:r>
              <a:rPr lang="ru-RU"/>
              <a:t>ИНДЕКС</a:t>
            </a:r>
            <a:r>
              <a:rPr lang="ru-RU" b="0"/>
              <a:t>)</a:t>
            </a:r>
          </a:p>
        </p:txBody>
      </p:sp>
      <p:sp>
        <p:nvSpPr>
          <p:cNvPr id="8252" name="AutoShape 60"/>
          <p:cNvSpPr>
            <a:spLocks noChangeArrowheads="1"/>
          </p:cNvSpPr>
          <p:nvPr/>
        </p:nvSpPr>
        <p:spPr bwMode="auto">
          <a:xfrm>
            <a:off x="1279525" y="3198813"/>
            <a:ext cx="1036638" cy="476250"/>
          </a:xfrm>
          <a:prstGeom prst="wedgeRoundRectCallout">
            <a:avLst>
              <a:gd name="adj1" fmla="val 4213"/>
              <a:gd name="adj2" fmla="val -17133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 dirty="0">
                <a:latin typeface="Courier New" pitchFamily="49" charset="0"/>
              </a:rPr>
              <a:t>A[1]</a:t>
            </a:r>
            <a:endParaRPr lang="ru-RU" sz="2400" dirty="0">
              <a:latin typeface="Courier New" pitchFamily="49" charset="0"/>
            </a:endParaRPr>
          </a:p>
        </p:txBody>
      </p:sp>
      <p:sp>
        <p:nvSpPr>
          <p:cNvPr id="8253" name="AutoShape 61"/>
          <p:cNvSpPr>
            <a:spLocks noChangeArrowheads="1"/>
          </p:cNvSpPr>
          <p:nvPr/>
        </p:nvSpPr>
        <p:spPr bwMode="auto">
          <a:xfrm>
            <a:off x="2495550" y="3198813"/>
            <a:ext cx="1036638" cy="476250"/>
          </a:xfrm>
          <a:prstGeom prst="wedgeRoundRectCallout">
            <a:avLst>
              <a:gd name="adj1" fmla="val 3597"/>
              <a:gd name="adj2" fmla="val -18533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A[2]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8254" name="AutoShape 62"/>
          <p:cNvSpPr>
            <a:spLocks noChangeArrowheads="1"/>
          </p:cNvSpPr>
          <p:nvPr/>
        </p:nvSpPr>
        <p:spPr bwMode="auto">
          <a:xfrm>
            <a:off x="3711575" y="3198813"/>
            <a:ext cx="1036638" cy="476250"/>
          </a:xfrm>
          <a:prstGeom prst="wedgeRoundRectCallout">
            <a:avLst>
              <a:gd name="adj1" fmla="val 7731"/>
              <a:gd name="adj2" fmla="val -178333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A[3]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8255" name="AutoShape 63"/>
          <p:cNvSpPr>
            <a:spLocks noChangeArrowheads="1"/>
          </p:cNvSpPr>
          <p:nvPr/>
        </p:nvSpPr>
        <p:spPr bwMode="auto">
          <a:xfrm>
            <a:off x="4927600" y="3198813"/>
            <a:ext cx="1036638" cy="476250"/>
          </a:xfrm>
          <a:prstGeom prst="wedgeRoundRectCallout">
            <a:avLst>
              <a:gd name="adj1" fmla="val 1454"/>
              <a:gd name="adj2" fmla="val -182667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A[4]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8256" name="AutoShape 64"/>
          <p:cNvSpPr>
            <a:spLocks noChangeArrowheads="1"/>
          </p:cNvSpPr>
          <p:nvPr/>
        </p:nvSpPr>
        <p:spPr bwMode="auto">
          <a:xfrm>
            <a:off x="6145213" y="3198813"/>
            <a:ext cx="1036637" cy="476250"/>
          </a:xfrm>
          <a:prstGeom prst="wedgeRoundRectCallout">
            <a:avLst>
              <a:gd name="adj1" fmla="val 1454"/>
              <a:gd name="adj2" fmla="val -185000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en-US" sz="2400">
                <a:latin typeface="Courier New" pitchFamily="49" charset="0"/>
              </a:rPr>
              <a:t>A[5]</a:t>
            </a:r>
            <a:endParaRPr lang="ru-RU" sz="2400">
              <a:latin typeface="Courier New" pitchFamily="49" charset="0"/>
            </a:endParaRPr>
          </a:p>
        </p:txBody>
      </p:sp>
      <p:sp>
        <p:nvSpPr>
          <p:cNvPr id="8249" name="AutoShape 57"/>
          <p:cNvSpPr>
            <a:spLocks noChangeArrowheads="1"/>
          </p:cNvSpPr>
          <p:nvPr/>
        </p:nvSpPr>
        <p:spPr bwMode="auto">
          <a:xfrm>
            <a:off x="3335338" y="3230563"/>
            <a:ext cx="2352675" cy="714375"/>
          </a:xfrm>
          <a:prstGeom prst="wedgeRoundRectCallout">
            <a:avLst>
              <a:gd name="adj1" fmla="val -18218"/>
              <a:gd name="adj2" fmla="val -124889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/>
              <a:t>ЗНАЧЕНИЕ</a:t>
            </a:r>
            <a:r>
              <a:rPr lang="ru-RU" b="0"/>
              <a:t> элемента массива</a:t>
            </a:r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1822450" y="4681538"/>
            <a:ext cx="1687513" cy="11207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4000" dirty="0">
                <a:latin typeface="Courier New" pitchFamily="49" charset="0"/>
              </a:rPr>
              <a:t>A[2]</a:t>
            </a:r>
            <a:endParaRPr lang="ru-RU" sz="4000" dirty="0">
              <a:latin typeface="Courier New" pitchFamily="49" charset="0"/>
            </a:endParaRPr>
          </a:p>
        </p:txBody>
      </p:sp>
      <p:sp>
        <p:nvSpPr>
          <p:cNvPr id="8259" name="AutoShape 67"/>
          <p:cNvSpPr>
            <a:spLocks noChangeArrowheads="1"/>
          </p:cNvSpPr>
          <p:nvPr/>
        </p:nvSpPr>
        <p:spPr bwMode="auto">
          <a:xfrm>
            <a:off x="4933950" y="4148138"/>
            <a:ext cx="2840038" cy="801687"/>
          </a:xfrm>
          <a:prstGeom prst="wedgeRoundRectCallout">
            <a:avLst>
              <a:gd name="adj1" fmla="val -116352"/>
              <a:gd name="adj2" fmla="val 89801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/>
              <a:t>НОМЕР (ИНДЕКС) </a:t>
            </a:r>
            <a:r>
              <a:rPr lang="ru-RU"/>
              <a:t/>
            </a:r>
            <a:br>
              <a:rPr lang="ru-RU"/>
            </a:br>
            <a:r>
              <a:rPr lang="ru-RU" b="0"/>
              <a:t>элемента массива</a:t>
            </a:r>
            <a:r>
              <a:rPr lang="en-US" b="0"/>
              <a:t>: 2</a:t>
            </a:r>
            <a:endParaRPr lang="ru-RU" b="0"/>
          </a:p>
        </p:txBody>
      </p:sp>
      <p:sp>
        <p:nvSpPr>
          <p:cNvPr id="8260" name="AutoShape 68"/>
          <p:cNvSpPr>
            <a:spLocks noChangeArrowheads="1"/>
          </p:cNvSpPr>
          <p:nvPr/>
        </p:nvSpPr>
        <p:spPr bwMode="auto">
          <a:xfrm>
            <a:off x="5029200" y="5581650"/>
            <a:ext cx="2941638" cy="714375"/>
          </a:xfrm>
          <a:prstGeom prst="wedgeRoundRectCallout">
            <a:avLst>
              <a:gd name="adj1" fmla="val -107472"/>
              <a:gd name="adj2" fmla="val -59556"/>
              <a:gd name="adj3" fmla="val 16667"/>
            </a:avLst>
          </a:prstGeom>
          <a:solidFill>
            <a:srgbClr val="E6E6FF"/>
          </a:solidFill>
          <a:ln w="12700">
            <a:noFill/>
            <a:miter lim="800000"/>
            <a:headEnd/>
            <a:tailEnd type="none" w="lg" len="lg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0000" tIns="46800" rIns="90000" bIns="46800" anchor="ctr"/>
          <a:lstStyle/>
          <a:p>
            <a:pPr algn="ctr">
              <a:defRPr/>
            </a:pPr>
            <a:r>
              <a:rPr lang="ru-RU" sz="2000"/>
              <a:t>ЗНАЧЕНИЕ</a:t>
            </a:r>
            <a:r>
              <a:rPr lang="ru-RU" b="0"/>
              <a:t> </a:t>
            </a:r>
            <a:r>
              <a:rPr lang="en-US" b="0"/>
              <a:t/>
            </a:r>
            <a:br>
              <a:rPr lang="en-US" b="0"/>
            </a:br>
            <a:r>
              <a:rPr lang="ru-RU" b="0"/>
              <a:t>элемента массива</a:t>
            </a:r>
            <a:r>
              <a:rPr lang="en-US" b="0"/>
              <a:t>: 10 </a:t>
            </a:r>
            <a:endParaRPr lang="ru-RU" b="0"/>
          </a:p>
        </p:txBody>
      </p:sp>
      <p:sp>
        <p:nvSpPr>
          <p:cNvPr id="8261" name="Oval 69"/>
          <p:cNvSpPr>
            <a:spLocks noChangeArrowheads="1"/>
          </p:cNvSpPr>
          <p:nvPr/>
        </p:nvSpPr>
        <p:spPr bwMode="auto">
          <a:xfrm>
            <a:off x="1838325" y="4670425"/>
            <a:ext cx="1654175" cy="1143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8262" name="Oval 70"/>
          <p:cNvSpPr>
            <a:spLocks noChangeArrowheads="1"/>
          </p:cNvSpPr>
          <p:nvPr/>
        </p:nvSpPr>
        <p:spPr bwMode="auto">
          <a:xfrm>
            <a:off x="2546350" y="4943475"/>
            <a:ext cx="511175" cy="611188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8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8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8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5" grpId="0" animBg="1"/>
      <p:bldP spid="8245" grpId="1" animBg="1"/>
      <p:bldP spid="8246" grpId="0" animBg="1"/>
      <p:bldP spid="8247" grpId="0"/>
      <p:bldP spid="8250" grpId="0" animBg="1"/>
      <p:bldP spid="8250" grpId="1" animBg="1"/>
      <p:bldP spid="8248" grpId="0" animBg="1"/>
      <p:bldP spid="8248" grpId="1" animBg="1"/>
      <p:bldP spid="8251" grpId="0" animBg="1"/>
      <p:bldP spid="8251" grpId="1" animBg="1"/>
      <p:bldP spid="8252" grpId="0" animBg="1"/>
      <p:bldP spid="8253" grpId="0" animBg="1"/>
      <p:bldP spid="8254" grpId="0" animBg="1"/>
      <p:bldP spid="8255" grpId="0" animBg="1"/>
      <p:bldP spid="8256" grpId="0" animBg="1"/>
      <p:bldP spid="8249" grpId="0" animBg="1"/>
      <p:bldP spid="8249" grpId="1" animBg="1"/>
      <p:bldP spid="8258" grpId="0"/>
      <p:bldP spid="8259" grpId="0" animBg="1"/>
      <p:bldP spid="8260" grpId="0" animBg="1"/>
      <p:bldP spid="8261" grpId="0" animBg="1"/>
      <p:bldP spid="8262" grpId="0" animBg="1"/>
      <p:bldP spid="826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Практическая работа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623</Words>
  <Application>Microsoft Office PowerPoint</Application>
  <PresentationFormat>Экран (4:3)</PresentationFormat>
  <Paragraphs>140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Презентация PowerPoint</vt:lpstr>
      <vt:lpstr>Презентация PowerPoint</vt:lpstr>
      <vt:lpstr>Таблицы  и массивы</vt:lpstr>
      <vt:lpstr>  1     2    3   4    5    6    7    8     9   10  11   12 -21 -15   2   6   15  24  27  25  17  6   -7   -18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Практическая работа</vt:lpstr>
      <vt:lpstr>Итог урока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Сергей</cp:lastModifiedBy>
  <cp:revision>20</cp:revision>
  <dcterms:created xsi:type="dcterms:W3CDTF">2015-12-09T15:59:37Z</dcterms:created>
  <dcterms:modified xsi:type="dcterms:W3CDTF">2019-01-07T16:26:28Z</dcterms:modified>
</cp:coreProperties>
</file>